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5" r:id="rId1"/>
  </p:sldMasterIdLst>
  <p:notesMasterIdLst>
    <p:notesMasterId r:id="rId19"/>
  </p:notesMasterIdLst>
  <p:sldIdLst>
    <p:sldId id="256" r:id="rId2"/>
    <p:sldId id="272" r:id="rId3"/>
    <p:sldId id="273" r:id="rId4"/>
    <p:sldId id="257" r:id="rId5"/>
    <p:sldId id="259" r:id="rId6"/>
    <p:sldId id="260" r:id="rId7"/>
    <p:sldId id="261" r:id="rId8"/>
    <p:sldId id="262" r:id="rId9"/>
    <p:sldId id="263" r:id="rId10"/>
    <p:sldId id="265" r:id="rId11"/>
    <p:sldId id="266" r:id="rId12"/>
    <p:sldId id="267" r:id="rId13"/>
    <p:sldId id="268" r:id="rId14"/>
    <p:sldId id="269" r:id="rId15"/>
    <p:sldId id="270" r:id="rId16"/>
    <p:sldId id="271"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10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14CB9A-6E74-404D-BC75-A62929A85E76}" type="datetimeFigureOut">
              <a:rPr lang="en-US" smtClean="0"/>
              <a:t>7/17/2014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3EFB7-7264-44E9-BFE1-5AB60B08D10D}" type="slidenum">
              <a:rPr lang="en-US" smtClean="0"/>
              <a:t>‹#›</a:t>
            </a:fld>
            <a:endParaRPr lang="en-US"/>
          </a:p>
        </p:txBody>
      </p:sp>
    </p:spTree>
    <p:extLst>
      <p:ext uri="{BB962C8B-B14F-4D97-AF65-F5344CB8AC3E}">
        <p14:creationId xmlns:p14="http://schemas.microsoft.com/office/powerpoint/2010/main" val="385482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Recognizable stages:  Sometimes the testing will bring to mind another test that might occur to</a:t>
            </a:r>
            <a:r>
              <a:rPr lang="en-US" baseline="0" dirty="0" smtClean="0"/>
              <a:t> possibly explain the phenomenon better.</a:t>
            </a:r>
            <a:endParaRPr lang="en-US" dirty="0"/>
          </a:p>
        </p:txBody>
      </p:sp>
      <p:sp>
        <p:nvSpPr>
          <p:cNvPr id="4" name="Slide Number Placeholder 3"/>
          <p:cNvSpPr>
            <a:spLocks noGrp="1"/>
          </p:cNvSpPr>
          <p:nvPr>
            <p:ph type="sldNum" sz="quarter" idx="10"/>
          </p:nvPr>
        </p:nvSpPr>
        <p:spPr/>
        <p:txBody>
          <a:bodyPr/>
          <a:lstStyle/>
          <a:p>
            <a:fld id="{BB43EFB7-7264-44E9-BFE1-5AB60B08D10D}" type="slidenum">
              <a:rPr lang="en-US" smtClean="0"/>
              <a:t>4</a:t>
            </a:fld>
            <a:endParaRPr lang="en-US"/>
          </a:p>
        </p:txBody>
      </p:sp>
    </p:spTree>
    <p:extLst>
      <p:ext uri="{BB962C8B-B14F-4D97-AF65-F5344CB8AC3E}">
        <p14:creationId xmlns:p14="http://schemas.microsoft.com/office/powerpoint/2010/main" val="349673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Accuracy:  the ability of the method to give an unbiased</a:t>
            </a:r>
            <a:r>
              <a:rPr lang="en-US" baseline="0" dirty="0" smtClean="0"/>
              <a:t> answer on the average, whereas precision is an index of the method’s reproducibility.    Accuracy and precision help you to </a:t>
            </a:r>
            <a:r>
              <a:rPr lang="en-US" baseline="0" dirty="0" err="1" smtClean="0"/>
              <a:t>judege</a:t>
            </a:r>
            <a:r>
              <a:rPr lang="en-US" baseline="0" dirty="0" smtClean="0"/>
              <a:t> the reliability of the results.  </a:t>
            </a:r>
            <a:endParaRPr lang="en-US" dirty="0"/>
          </a:p>
        </p:txBody>
      </p:sp>
      <p:sp>
        <p:nvSpPr>
          <p:cNvPr id="4" name="Slide Number Placeholder 3"/>
          <p:cNvSpPr>
            <a:spLocks noGrp="1"/>
          </p:cNvSpPr>
          <p:nvPr>
            <p:ph type="sldNum" sz="quarter" idx="10"/>
          </p:nvPr>
        </p:nvSpPr>
        <p:spPr/>
        <p:txBody>
          <a:bodyPr/>
          <a:lstStyle/>
          <a:p>
            <a:fld id="{BB43EFB7-7264-44E9-BFE1-5AB60B08D10D}" type="slidenum">
              <a:rPr lang="en-US" smtClean="0"/>
              <a:t>6</a:t>
            </a:fld>
            <a:endParaRPr lang="en-US"/>
          </a:p>
        </p:txBody>
      </p:sp>
    </p:spTree>
    <p:extLst>
      <p:ext uri="{BB962C8B-B14F-4D97-AF65-F5344CB8AC3E}">
        <p14:creationId xmlns:p14="http://schemas.microsoft.com/office/powerpoint/2010/main" val="37506178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9570383"/>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8985014"/>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1388490"/>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43592859"/>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8243703"/>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3838349"/>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448022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8623397"/>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5013997"/>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7176627"/>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smtClean="0"/>
              <a:t>7/17/2014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2668905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2270376"/>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4"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673329245"/>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991695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027906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453963"/>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178716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0771970"/>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7/17/2014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9547239"/>
      </p:ext>
    </p:extLst>
  </p:cSld>
  <p:clrMap bg1="dk1" tx1="lt1" bg2="dk2" tx2="lt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 id="2147483822" r:id="rId17"/>
    <p:sldLayoutId id="2147483823" r:id="rId18"/>
  </p:sldLayoutIdLst>
  <mc:AlternateContent xmlns:mc="http://schemas.openxmlformats.org/markup-compatibility/2006" xmlns:p14="http://schemas.microsoft.com/office/powerpoint/2010/main">
    <mc:Choice Requires="p14">
      <p:transition spd="med" p14:dur="700">
        <p:fade/>
        <p:sndAc>
          <p:stSnd>
            <p:snd r:embed="rId20" name="camera.wav"/>
          </p:stSnd>
        </p:sndAc>
      </p:transition>
    </mc:Choice>
    <mc:Fallback xmlns="">
      <p:transition spd="med">
        <p:fade/>
        <p:sndAc>
          <p:stSnd>
            <p:snd r:embed="rId22" name="camera.wav"/>
          </p:stSnd>
        </p:sndAc>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audio" Target="../media/audio1.wav"/><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Design</a:t>
            </a:r>
            <a:endParaRPr lang="en-US" dirty="0"/>
          </a:p>
        </p:txBody>
      </p:sp>
      <p:sp>
        <p:nvSpPr>
          <p:cNvPr id="3" name="Subtitle 2"/>
          <p:cNvSpPr>
            <a:spLocks noGrp="1"/>
          </p:cNvSpPr>
          <p:nvPr>
            <p:ph type="subTitle" idx="1"/>
          </p:nvPr>
        </p:nvSpPr>
        <p:spPr/>
        <p:txBody>
          <a:bodyPr>
            <a:noAutofit/>
          </a:bodyPr>
          <a:lstStyle/>
          <a:p>
            <a:r>
              <a:rPr lang="en-US" sz="2800" dirty="0" smtClean="0"/>
              <a:t>Considerations and Review</a:t>
            </a:r>
          </a:p>
          <a:p>
            <a:r>
              <a:rPr lang="en-US" sz="2800" dirty="0" smtClean="0"/>
              <a:t>Alli Westover</a:t>
            </a:r>
            <a:endParaRPr lang="en-US" sz="2800" dirty="0"/>
          </a:p>
        </p:txBody>
      </p:sp>
    </p:spTree>
    <p:extLst>
      <p:ext uri="{BB962C8B-B14F-4D97-AF65-F5344CB8AC3E}">
        <p14:creationId xmlns:p14="http://schemas.microsoft.com/office/powerpoint/2010/main" val="1280617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dirty="0" smtClean="0"/>
              <a:t>Remember</a:t>
            </a:r>
            <a:endParaRPr lang="en-US" sz="4800" b="1" i="1" dirty="0"/>
          </a:p>
        </p:txBody>
      </p:sp>
      <p:sp>
        <p:nvSpPr>
          <p:cNvPr id="3" name="Content Placeholder 2"/>
          <p:cNvSpPr>
            <a:spLocks noGrp="1"/>
          </p:cNvSpPr>
          <p:nvPr>
            <p:ph idx="1"/>
          </p:nvPr>
        </p:nvSpPr>
        <p:spPr/>
        <p:txBody>
          <a:bodyPr>
            <a:normAutofit/>
          </a:bodyPr>
          <a:lstStyle/>
          <a:p>
            <a:r>
              <a:rPr lang="en-US" sz="3600" b="1" i="1" dirty="0" smtClean="0"/>
              <a:t>Experiments that yield no useful results can be due to inadequate amounts of data collected.</a:t>
            </a:r>
          </a:p>
          <a:p>
            <a:endParaRPr lang="en-US" sz="3600" b="1" i="1" dirty="0"/>
          </a:p>
          <a:p>
            <a:endParaRPr lang="en-US" sz="3600" b="1" i="1" dirty="0" smtClean="0"/>
          </a:p>
          <a:p>
            <a:r>
              <a:rPr lang="en-US" sz="3600" b="1" i="1" dirty="0" smtClean="0"/>
              <a:t>Experiments that seem like they should give useful results but the Procedures were not robust enough.</a:t>
            </a:r>
            <a:endParaRPr lang="en-US" sz="3600" b="1" i="1" dirty="0"/>
          </a:p>
        </p:txBody>
      </p:sp>
    </p:spTree>
    <p:extLst>
      <p:ext uri="{BB962C8B-B14F-4D97-AF65-F5344CB8AC3E}">
        <p14:creationId xmlns:p14="http://schemas.microsoft.com/office/powerpoint/2010/main" val="381133679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amera.wav"/>
          </p:stSnd>
        </p:sndAc>
      </p:transition>
    </mc:Choice>
    <mc:Fallback xmlns="">
      <p:transition spd="slow">
        <p:checker/>
        <p:sndAc>
          <p:stSnd>
            <p:snd r:embed="rId3" name="camera.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Controls and Variables</a:t>
            </a:r>
            <a:endParaRPr lang="en-US" dirty="0"/>
          </a:p>
        </p:txBody>
      </p:sp>
      <p:sp>
        <p:nvSpPr>
          <p:cNvPr id="3" name="Content Placeholder 2"/>
          <p:cNvSpPr>
            <a:spLocks noGrp="1"/>
          </p:cNvSpPr>
          <p:nvPr>
            <p:ph sz="half" idx="1"/>
          </p:nvPr>
        </p:nvSpPr>
        <p:spPr/>
        <p:txBody>
          <a:bodyPr>
            <a:normAutofit/>
          </a:bodyPr>
          <a:lstStyle/>
          <a:p>
            <a:r>
              <a:rPr lang="en-US" sz="2800" b="1" i="1" dirty="0" smtClean="0"/>
              <a:t>Independent Variable </a:t>
            </a:r>
            <a:r>
              <a:rPr lang="en-US" sz="2800" dirty="0" smtClean="0"/>
              <a:t>– What is manipulated or the treatment in an experiment</a:t>
            </a:r>
          </a:p>
          <a:p>
            <a:endParaRPr lang="en-US" sz="2800" dirty="0"/>
          </a:p>
          <a:p>
            <a:r>
              <a:rPr lang="en-US" sz="2800" b="1" i="1" dirty="0" smtClean="0"/>
              <a:t>Dependent Variable </a:t>
            </a:r>
            <a:r>
              <a:rPr lang="en-US" sz="2800" dirty="0" smtClean="0"/>
              <a:t>– is what is observed from the effects of the treatment in an experiment</a:t>
            </a:r>
            <a:endParaRPr lang="en-US" sz="2800" dirty="0"/>
          </a:p>
        </p:txBody>
      </p:sp>
      <p:sp>
        <p:nvSpPr>
          <p:cNvPr id="4" name="Content Placeholder 3"/>
          <p:cNvSpPr>
            <a:spLocks noGrp="1"/>
          </p:cNvSpPr>
          <p:nvPr>
            <p:ph sz="half" idx="2"/>
          </p:nvPr>
        </p:nvSpPr>
        <p:spPr/>
        <p:txBody>
          <a:bodyPr>
            <a:normAutofit/>
          </a:bodyPr>
          <a:lstStyle/>
          <a:p>
            <a:r>
              <a:rPr lang="en-US" sz="2800" b="1" i="1" dirty="0" smtClean="0"/>
              <a:t>Controls</a:t>
            </a:r>
            <a:r>
              <a:rPr lang="en-US" sz="2800" dirty="0" smtClean="0"/>
              <a:t>: factors that remain constant throughout an experiment.</a:t>
            </a:r>
          </a:p>
          <a:p>
            <a:endParaRPr lang="en-US" sz="2800" dirty="0"/>
          </a:p>
          <a:p>
            <a:r>
              <a:rPr lang="en-US" sz="2800" b="1" i="1" dirty="0" smtClean="0"/>
              <a:t>Extraneous Variables </a:t>
            </a:r>
            <a:r>
              <a:rPr lang="en-US" sz="2800" dirty="0" smtClean="0"/>
              <a:t>– influence the relationship between the independent and dependent variables of an experiment.  </a:t>
            </a:r>
            <a:endParaRPr lang="en-US" sz="2800" dirty="0"/>
          </a:p>
        </p:txBody>
      </p:sp>
    </p:spTree>
    <p:extLst>
      <p:ext uri="{BB962C8B-B14F-4D97-AF65-F5344CB8AC3E}">
        <p14:creationId xmlns:p14="http://schemas.microsoft.com/office/powerpoint/2010/main" val="3984909009"/>
      </p:ext>
    </p:extLst>
  </p:cSld>
  <p:clrMapOvr>
    <a:masterClrMapping/>
  </p:clrMapOvr>
  <mc:AlternateContent xmlns:mc="http://schemas.openxmlformats.org/markup-compatibility/2006" xmlns:p14="http://schemas.microsoft.com/office/powerpoint/2010/main">
    <mc:Choice Requires="p14">
      <p:transition spd="slow" p14:dur="1250">
        <p14:switch dir="r"/>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smtClean="0"/>
              <a:t>Example</a:t>
            </a:r>
            <a:endParaRPr lang="en-US" sz="6000" b="1" i="1" dirty="0"/>
          </a:p>
        </p:txBody>
      </p:sp>
      <p:sp>
        <p:nvSpPr>
          <p:cNvPr id="3" name="Content Placeholder 2"/>
          <p:cNvSpPr>
            <a:spLocks noGrp="1"/>
          </p:cNvSpPr>
          <p:nvPr>
            <p:ph idx="1"/>
          </p:nvPr>
        </p:nvSpPr>
        <p:spPr/>
        <p:txBody>
          <a:bodyPr>
            <a:normAutofit/>
          </a:bodyPr>
          <a:lstStyle/>
          <a:p>
            <a:r>
              <a:rPr lang="en-US" sz="4800" dirty="0" smtClean="0"/>
              <a:t>A student directly manipulated stress levels in human subjects and measures how those stress levels change heart rate.</a:t>
            </a:r>
            <a:endParaRPr lang="en-US" sz="4800" dirty="0"/>
          </a:p>
        </p:txBody>
      </p:sp>
    </p:spTree>
    <p:extLst>
      <p:ext uri="{BB962C8B-B14F-4D97-AF65-F5344CB8AC3E}">
        <p14:creationId xmlns:p14="http://schemas.microsoft.com/office/powerpoint/2010/main" val="3366547042"/>
      </p:ext>
    </p:extLst>
  </p:cSld>
  <p:clrMapOvr>
    <a:masterClrMapping/>
  </p:clrMapOvr>
  <p:transition spd="slow">
    <p:comb/>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Experiment Example</a:t>
            </a:r>
            <a:endParaRPr lang="en-US" dirty="0"/>
          </a:p>
        </p:txBody>
      </p:sp>
      <p:sp>
        <p:nvSpPr>
          <p:cNvPr id="3" name="Content Placeholder 2"/>
          <p:cNvSpPr>
            <a:spLocks noGrp="1"/>
          </p:cNvSpPr>
          <p:nvPr>
            <p:ph sz="half" idx="1"/>
          </p:nvPr>
        </p:nvSpPr>
        <p:spPr/>
        <p:txBody>
          <a:bodyPr>
            <a:normAutofit/>
          </a:bodyPr>
          <a:lstStyle/>
          <a:p>
            <a:r>
              <a:rPr lang="en-US" dirty="0" smtClean="0"/>
              <a:t>Independent variable:  STRESS</a:t>
            </a:r>
          </a:p>
          <a:p>
            <a:endParaRPr lang="en-US" dirty="0"/>
          </a:p>
          <a:p>
            <a:r>
              <a:rPr lang="en-US" dirty="0" smtClean="0"/>
              <a:t>Dependent Variable:  Heart Rate</a:t>
            </a:r>
          </a:p>
          <a:p>
            <a:endParaRPr lang="en-US" dirty="0"/>
          </a:p>
          <a:p>
            <a:r>
              <a:rPr lang="en-US" dirty="0" smtClean="0"/>
              <a:t>Controlled Variables:  Time of day, temperature, location, males or females only, weight of subjects, type of stress tests, and no food intake for 2 hours.</a:t>
            </a:r>
            <a:endParaRPr lang="en-US" dirty="0"/>
          </a:p>
        </p:txBody>
      </p:sp>
      <p:sp>
        <p:nvSpPr>
          <p:cNvPr id="4" name="Content Placeholder 3"/>
          <p:cNvSpPr>
            <a:spLocks noGrp="1"/>
          </p:cNvSpPr>
          <p:nvPr>
            <p:ph sz="half" idx="2"/>
          </p:nvPr>
        </p:nvSpPr>
        <p:spPr/>
        <p:txBody>
          <a:bodyPr>
            <a:normAutofit/>
          </a:bodyPr>
          <a:lstStyle/>
          <a:p>
            <a:r>
              <a:rPr lang="en-US" dirty="0" smtClean="0"/>
              <a:t>Extraneous variables -  type of food eaten by subjects, how much sleep the subjects had the previous night, and resting heart rate of the subjects.</a:t>
            </a:r>
            <a:endParaRPr lang="en-US" dirty="0"/>
          </a:p>
        </p:txBody>
      </p:sp>
    </p:spTree>
    <p:extLst>
      <p:ext uri="{BB962C8B-B14F-4D97-AF65-F5344CB8AC3E}">
        <p14:creationId xmlns:p14="http://schemas.microsoft.com/office/powerpoint/2010/main" val="1799208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t>Hypothesis</a:t>
            </a:r>
            <a:endParaRPr lang="en-US" sz="5400" b="1" i="1" dirty="0"/>
          </a:p>
        </p:txBody>
      </p:sp>
      <p:sp>
        <p:nvSpPr>
          <p:cNvPr id="3" name="Content Placeholder 2"/>
          <p:cNvSpPr>
            <a:spLocks noGrp="1"/>
          </p:cNvSpPr>
          <p:nvPr>
            <p:ph idx="1"/>
          </p:nvPr>
        </p:nvSpPr>
        <p:spPr/>
        <p:txBody>
          <a:bodyPr>
            <a:normAutofit fontScale="92500" lnSpcReduction="20000"/>
          </a:bodyPr>
          <a:lstStyle/>
          <a:p>
            <a:r>
              <a:rPr lang="en-US" sz="3600" dirty="0" smtClean="0"/>
              <a:t>Are the independent and dependent variables testable?  </a:t>
            </a:r>
          </a:p>
          <a:p>
            <a:r>
              <a:rPr lang="en-US" sz="3600" dirty="0" smtClean="0"/>
              <a:t>Usually an IF, THEN statement</a:t>
            </a:r>
          </a:p>
          <a:p>
            <a:r>
              <a:rPr lang="en-US" sz="3600" dirty="0" smtClean="0"/>
              <a:t>From Research conducted is this experiment a relevant objective?  What would it answer? Does it answer the driving question or theory in question?</a:t>
            </a:r>
          </a:p>
          <a:p>
            <a:r>
              <a:rPr lang="en-US" sz="3600" dirty="0" smtClean="0"/>
              <a:t>Driving question is not a yes or no answer, but rather the cause and effect along with being open-ended</a:t>
            </a:r>
            <a:endParaRPr lang="en-US" sz="3600" dirty="0"/>
          </a:p>
        </p:txBody>
      </p:sp>
    </p:spTree>
    <p:extLst>
      <p:ext uri="{BB962C8B-B14F-4D97-AF65-F5344CB8AC3E}">
        <p14:creationId xmlns:p14="http://schemas.microsoft.com/office/powerpoint/2010/main" val="332769562"/>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camera.wav"/>
          </p:stSnd>
        </p:sndAc>
      </p:transition>
    </mc:Choice>
    <mc:Fallback xmlns="">
      <p:transition spd="slow">
        <p:blinds dir="vert"/>
        <p:sndAc>
          <p:stSnd>
            <p:snd r:embed="rId3" name="camera.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Example Hypothesis</a:t>
            </a:r>
            <a:endParaRPr lang="en-US" b="1" i="1" dirty="0"/>
          </a:p>
        </p:txBody>
      </p:sp>
      <p:sp>
        <p:nvSpPr>
          <p:cNvPr id="3" name="Content Placeholder 2"/>
          <p:cNvSpPr>
            <a:spLocks noGrp="1"/>
          </p:cNvSpPr>
          <p:nvPr>
            <p:ph idx="1"/>
          </p:nvPr>
        </p:nvSpPr>
        <p:spPr/>
        <p:txBody>
          <a:bodyPr>
            <a:noAutofit/>
          </a:bodyPr>
          <a:lstStyle/>
          <a:p>
            <a:r>
              <a:rPr lang="en-US" sz="3200" i="1" dirty="0" smtClean="0"/>
              <a:t>Raising the temperature of a cup of water (</a:t>
            </a:r>
            <a:r>
              <a:rPr lang="en-US" sz="3200" b="1" i="1" dirty="0" smtClean="0"/>
              <a:t>temp is the independent variable</a:t>
            </a:r>
            <a:r>
              <a:rPr lang="en-US" sz="3200" i="1" dirty="0" smtClean="0"/>
              <a:t>) will increase the amount of sugar that dissolves (</a:t>
            </a:r>
            <a:r>
              <a:rPr lang="en-US" sz="3200" b="1" i="1" dirty="0" err="1" smtClean="0"/>
              <a:t>amt</a:t>
            </a:r>
            <a:r>
              <a:rPr lang="en-US" sz="3200" b="1" i="1" dirty="0" smtClean="0"/>
              <a:t> of sugar is the dependent variable.)</a:t>
            </a:r>
          </a:p>
          <a:p>
            <a:r>
              <a:rPr lang="en-US" sz="3200" i="1" dirty="0" smtClean="0"/>
              <a:t>If a plant receives fertilizer (</a:t>
            </a:r>
            <a:r>
              <a:rPr lang="en-US" sz="3200" b="1" i="1" dirty="0" smtClean="0"/>
              <a:t>fertilizer is independent variable</a:t>
            </a:r>
            <a:r>
              <a:rPr lang="en-US" sz="3200" i="1" dirty="0" smtClean="0"/>
              <a:t>) then it will grow to be bigger than a plant that does not receive fertilizer (</a:t>
            </a:r>
            <a:r>
              <a:rPr lang="en-US" sz="3200" b="1" i="1" dirty="0" smtClean="0"/>
              <a:t>plant size is the dependent variable)</a:t>
            </a:r>
            <a:endParaRPr lang="en-US" sz="3200" b="1" i="1" dirty="0"/>
          </a:p>
        </p:txBody>
      </p:sp>
    </p:spTree>
    <p:extLst>
      <p:ext uri="{BB962C8B-B14F-4D97-AF65-F5344CB8AC3E}">
        <p14:creationId xmlns:p14="http://schemas.microsoft.com/office/powerpoint/2010/main" val="3898611993"/>
      </p:ext>
    </p:extLst>
  </p:cSld>
  <p:clrMapOvr>
    <a:masterClrMapping/>
  </p:clrMapOvr>
  <mc:AlternateContent xmlns:mc="http://schemas.openxmlformats.org/markup-compatibility/2006" xmlns:p14="http://schemas.microsoft.com/office/powerpoint/2010/main">
    <mc:Choice Requires="p14">
      <p:transition spd="slow" p14:dur="1200">
        <p14:prism/>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 in Experimental Design</a:t>
            </a:r>
            <a:endParaRPr lang="en-US" dirty="0"/>
          </a:p>
        </p:txBody>
      </p:sp>
      <p:sp>
        <p:nvSpPr>
          <p:cNvPr id="3" name="Content Placeholder 2"/>
          <p:cNvSpPr>
            <a:spLocks noGrp="1"/>
          </p:cNvSpPr>
          <p:nvPr>
            <p:ph idx="1"/>
          </p:nvPr>
        </p:nvSpPr>
        <p:spPr/>
        <p:txBody>
          <a:bodyPr>
            <a:normAutofit/>
          </a:bodyPr>
          <a:lstStyle/>
          <a:p>
            <a:r>
              <a:rPr lang="en-US" sz="2800" dirty="0" smtClean="0"/>
              <a:t>How is data going to be collected</a:t>
            </a:r>
          </a:p>
          <a:p>
            <a:r>
              <a:rPr lang="en-US" sz="2800" dirty="0" smtClean="0"/>
              <a:t>Procedures for conducting the experiment</a:t>
            </a:r>
          </a:p>
          <a:p>
            <a:r>
              <a:rPr lang="en-US" sz="2800" dirty="0" smtClean="0"/>
              <a:t>Identifying factors that determine if the hypothesis was supported or not supported by experimental findings</a:t>
            </a:r>
          </a:p>
          <a:p>
            <a:r>
              <a:rPr lang="en-US" sz="2800" b="1" i="1" dirty="0" smtClean="0"/>
              <a:t>Key Point</a:t>
            </a:r>
            <a:r>
              <a:rPr lang="en-US" sz="2800" dirty="0" smtClean="0"/>
              <a:t>:  If the student has developed a deeper understanding of the processes of science experimentation then the student will be able to redesign the experiment for additional testing.  </a:t>
            </a:r>
          </a:p>
          <a:p>
            <a:endParaRPr lang="en-US" sz="2800" dirty="0"/>
          </a:p>
        </p:txBody>
      </p:sp>
    </p:spTree>
    <p:extLst>
      <p:ext uri="{BB962C8B-B14F-4D97-AF65-F5344CB8AC3E}">
        <p14:creationId xmlns:p14="http://schemas.microsoft.com/office/powerpoint/2010/main" val="799510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Videos for the Classroom</a:t>
            </a:r>
            <a:endParaRPr lang="en-US" dirty="0"/>
          </a:p>
        </p:txBody>
      </p:sp>
      <p:sp>
        <p:nvSpPr>
          <p:cNvPr id="3" name="Text Placeholder 2"/>
          <p:cNvSpPr>
            <a:spLocks noGrp="1"/>
          </p:cNvSpPr>
          <p:nvPr>
            <p:ph type="body" idx="1"/>
          </p:nvPr>
        </p:nvSpPr>
        <p:spPr/>
        <p:txBody>
          <a:bodyPr>
            <a:normAutofit fontScale="92500"/>
          </a:bodyPr>
          <a:lstStyle/>
          <a:p>
            <a:r>
              <a:rPr lang="en-US" dirty="0" smtClean="0"/>
              <a:t>Experimental Design in Science: Definition &amp;Method</a:t>
            </a:r>
            <a:endParaRPr lang="en-US" dirty="0"/>
          </a:p>
        </p:txBody>
      </p:sp>
      <p:sp>
        <p:nvSpPr>
          <p:cNvPr id="4" name="Content Placeholder 3"/>
          <p:cNvSpPr>
            <a:spLocks noGrp="1"/>
          </p:cNvSpPr>
          <p:nvPr>
            <p:ph sz="half" idx="2"/>
          </p:nvPr>
        </p:nvSpPr>
        <p:spPr/>
        <p:txBody>
          <a:bodyPr/>
          <a:lstStyle/>
          <a:p>
            <a:endParaRPr lang="en-US" dirty="0"/>
          </a:p>
        </p:txBody>
      </p:sp>
      <p:sp>
        <p:nvSpPr>
          <p:cNvPr id="8" name="Text Placeholder 7"/>
          <p:cNvSpPr>
            <a:spLocks noGrp="1"/>
          </p:cNvSpPr>
          <p:nvPr>
            <p:ph type="body" sz="quarter" idx="3"/>
          </p:nvPr>
        </p:nvSpPr>
        <p:spPr/>
        <p:txBody>
          <a:bodyPr>
            <a:normAutofit fontScale="85000" lnSpcReduction="10000"/>
          </a:bodyPr>
          <a:lstStyle/>
          <a:p>
            <a:r>
              <a:rPr lang="en-US" dirty="0" smtClean="0"/>
              <a:t>Scientific Method Experimental Design Tutorial for Teachers</a:t>
            </a:r>
            <a:endParaRPr lang="en-US" dirty="0"/>
          </a:p>
        </p:txBody>
      </p:sp>
      <p:sp>
        <p:nvSpPr>
          <p:cNvPr id="9" name="Content Placeholder 8"/>
          <p:cNvSpPr>
            <a:spLocks noGrp="1"/>
          </p:cNvSpPr>
          <p:nvPr>
            <p:ph sz="quarter" idx="4"/>
          </p:nvPr>
        </p:nvSpPr>
        <p:spPr/>
        <p:txBody>
          <a:bodyPr/>
          <a:lstStyle/>
          <a:p>
            <a:endParaRPr lang="en-US"/>
          </a:p>
        </p:txBody>
      </p:sp>
    </p:spTree>
    <p:extLst>
      <p:ext uri="{BB962C8B-B14F-4D97-AF65-F5344CB8AC3E}">
        <p14:creationId xmlns:p14="http://schemas.microsoft.com/office/powerpoint/2010/main" val="3783347777"/>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Experiment in SPACE?</a:t>
            </a:r>
            <a:endParaRPr lang="en-US" dirty="0"/>
          </a:p>
        </p:txBody>
      </p:sp>
      <p:sp>
        <p:nvSpPr>
          <p:cNvPr id="3" name="Content Placeholder 2"/>
          <p:cNvSpPr>
            <a:spLocks noGrp="1"/>
          </p:cNvSpPr>
          <p:nvPr>
            <p:ph sz="half" idx="1"/>
          </p:nvPr>
        </p:nvSpPr>
        <p:spPr>
          <a:xfrm>
            <a:off x="197224" y="1918447"/>
            <a:ext cx="5822576" cy="4300237"/>
          </a:xfrm>
        </p:spPr>
        <p:txBody>
          <a:bodyPr>
            <a:normAutofit lnSpcReduction="10000"/>
          </a:bodyPr>
          <a:lstStyle/>
          <a:p>
            <a:r>
              <a:rPr lang="en-US" dirty="0" smtClean="0"/>
              <a:t>Unique conditions present in low earth orbit</a:t>
            </a:r>
          </a:p>
          <a:p>
            <a:r>
              <a:rPr lang="en-US" dirty="0" smtClean="0"/>
              <a:t>Primary fields of research</a:t>
            </a:r>
          </a:p>
          <a:p>
            <a:pPr lvl="1"/>
            <a:r>
              <a:rPr lang="en-US" i="1" dirty="0" smtClean="0"/>
              <a:t>Human research</a:t>
            </a:r>
          </a:p>
          <a:p>
            <a:pPr lvl="1"/>
            <a:r>
              <a:rPr lang="en-US" i="1" dirty="0" smtClean="0"/>
              <a:t>Space medicine</a:t>
            </a:r>
          </a:p>
          <a:p>
            <a:pPr lvl="1"/>
            <a:r>
              <a:rPr lang="en-US" i="1" dirty="0" smtClean="0"/>
              <a:t>Life sciences</a:t>
            </a:r>
          </a:p>
          <a:p>
            <a:pPr lvl="1"/>
            <a:r>
              <a:rPr lang="en-US" i="1" dirty="0" smtClean="0"/>
              <a:t>Physical sciences</a:t>
            </a:r>
          </a:p>
          <a:p>
            <a:pPr lvl="1"/>
            <a:r>
              <a:rPr lang="en-US" i="1" dirty="0" smtClean="0"/>
              <a:t>Astronomy</a:t>
            </a:r>
          </a:p>
          <a:p>
            <a:pPr lvl="1"/>
            <a:r>
              <a:rPr lang="en-US" i="1" dirty="0" smtClean="0"/>
              <a:t>Meteorology</a:t>
            </a:r>
          </a:p>
          <a:p>
            <a:pPr lvl="1"/>
            <a:endParaRPr lang="en-US" dirty="0" smtClean="0"/>
          </a:p>
          <a:p>
            <a:r>
              <a:rPr lang="en-US" dirty="0" smtClean="0"/>
              <a:t>2005  NASA </a:t>
            </a:r>
            <a:r>
              <a:rPr lang="en-US" dirty="0" smtClean="0"/>
              <a:t>Authorization </a:t>
            </a:r>
            <a:r>
              <a:rPr lang="en-US" dirty="0" smtClean="0"/>
              <a:t>Act designated the American segment as a national laboratory</a:t>
            </a:r>
          </a:p>
          <a:p>
            <a:pPr marL="457200" lvl="1" indent="0">
              <a:buNone/>
            </a:pPr>
            <a:endParaRPr lang="en-US" dirty="0" smtClean="0"/>
          </a:p>
          <a:p>
            <a:pPr lvl="1"/>
            <a:endParaRPr lang="en-US" dirty="0"/>
          </a:p>
          <a:p>
            <a:pPr lvl="1"/>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16567" y="2194559"/>
            <a:ext cx="5674598" cy="3740076"/>
          </a:xfrm>
        </p:spPr>
      </p:pic>
    </p:spTree>
    <p:extLst>
      <p:ext uri="{BB962C8B-B14F-4D97-AF65-F5344CB8AC3E}">
        <p14:creationId xmlns:p14="http://schemas.microsoft.com/office/powerpoint/2010/main" val="3386077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Space?</a:t>
            </a:r>
            <a:endParaRPr lang="en-US" dirty="0"/>
          </a:p>
        </p:txBody>
      </p:sp>
      <p:sp>
        <p:nvSpPr>
          <p:cNvPr id="3" name="Content Placeholder 2"/>
          <p:cNvSpPr>
            <a:spLocks noGrp="1"/>
          </p:cNvSpPr>
          <p:nvPr>
            <p:ph sz="half" idx="1"/>
          </p:nvPr>
        </p:nvSpPr>
        <p:spPr/>
        <p:txBody>
          <a:bodyPr/>
          <a:lstStyle/>
          <a:p>
            <a:r>
              <a:rPr lang="en-US" dirty="0" smtClean="0"/>
              <a:t>Long Duration missions and effects on the body.  </a:t>
            </a:r>
          </a:p>
          <a:p>
            <a:r>
              <a:rPr lang="en-US" dirty="0" smtClean="0"/>
              <a:t>NSBRI (National Space Biomedical Research Institute)</a:t>
            </a:r>
          </a:p>
          <a:p>
            <a:r>
              <a:rPr lang="en-US" dirty="0" smtClean="0"/>
              <a:t>Advanced Diagnostic Ultrasound</a:t>
            </a:r>
          </a:p>
          <a:p>
            <a:r>
              <a:rPr lang="en-US" dirty="0" smtClean="0"/>
              <a:t>Growth and development of living tissues</a:t>
            </a:r>
          </a:p>
          <a:p>
            <a:r>
              <a:rPr lang="en-US" dirty="0" smtClean="0"/>
              <a:t>Physics and study of fluids unique.  Fluids can be completely combined in microgravity, they investigate fluids that do not mix well on Earth</a:t>
            </a:r>
          </a:p>
        </p:txBody>
      </p:sp>
      <p:sp>
        <p:nvSpPr>
          <p:cNvPr id="4" name="Content Placeholder 3"/>
          <p:cNvSpPr>
            <a:spLocks noGrp="1"/>
          </p:cNvSpPr>
          <p:nvPr>
            <p:ph sz="half" idx="2"/>
          </p:nvPr>
        </p:nvSpPr>
        <p:spPr/>
        <p:txBody>
          <a:bodyPr/>
          <a:lstStyle/>
          <a:p>
            <a:r>
              <a:rPr lang="en-US" dirty="0" smtClean="0"/>
              <a:t>Chemical reactions can be slowed by low gravity and temperatures and will give scientists deeper understanding of superconductivity.  </a:t>
            </a:r>
          </a:p>
          <a:p>
            <a:r>
              <a:rPr lang="en-US" dirty="0" smtClean="0"/>
              <a:t>Low gravity effects on material science, combustion, emissions and pollutants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2701" y="4364484"/>
            <a:ext cx="3419640" cy="2269398"/>
          </a:xfrm>
          <a:prstGeom prst="rect">
            <a:avLst/>
          </a:prstGeom>
        </p:spPr>
      </p:pic>
    </p:spTree>
    <p:extLst>
      <p:ext uri="{BB962C8B-B14F-4D97-AF65-F5344CB8AC3E}">
        <p14:creationId xmlns:p14="http://schemas.microsoft.com/office/powerpoint/2010/main" val="3883309166"/>
      </p:ext>
    </p:extLst>
  </p:cSld>
  <p:clrMapOvr>
    <a:masterClrMapping/>
  </p:clrMapOvr>
  <mc:AlternateContent xmlns:mc="http://schemas.openxmlformats.org/markup-compatibility/2006" xmlns:p14="http://schemas.microsoft.com/office/powerpoint/2010/main">
    <mc:Choice Requires="p14">
      <p:transition spd="slow" p14:dur="3900">
        <p14:glitter pattern="hexagon"/>
        <p:sndAc>
          <p:stSnd>
            <p:snd r:embed="rId2"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Start with the Scientific Method</a:t>
            </a:r>
            <a:endParaRPr lang="en-US" dirty="0"/>
          </a:p>
        </p:txBody>
      </p:sp>
      <p:pic>
        <p:nvPicPr>
          <p:cNvPr id="7" name="Content Placeholder 6"/>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685800" y="2205831"/>
            <a:ext cx="5334000" cy="4000500"/>
          </a:xfrm>
        </p:spPr>
      </p:pic>
      <p:sp>
        <p:nvSpPr>
          <p:cNvPr id="6" name="Content Placeholder 5"/>
          <p:cNvSpPr>
            <a:spLocks noGrp="1"/>
          </p:cNvSpPr>
          <p:nvPr>
            <p:ph sz="half" idx="2"/>
          </p:nvPr>
        </p:nvSpPr>
        <p:spPr>
          <a:xfrm>
            <a:off x="6181344" y="2476500"/>
            <a:ext cx="4718304" cy="3657600"/>
          </a:xfrm>
        </p:spPr>
        <p:txBody>
          <a:bodyPr>
            <a:normAutofit lnSpcReduction="10000"/>
          </a:bodyPr>
          <a:lstStyle/>
          <a:p>
            <a:r>
              <a:rPr lang="en-US" dirty="0" smtClean="0"/>
              <a:t>Observing a phenomenon that is interesting or puzzling</a:t>
            </a:r>
          </a:p>
          <a:p>
            <a:r>
              <a:rPr lang="en-US" dirty="0" smtClean="0"/>
              <a:t>Making a guess as to the explanation of the phenomenon</a:t>
            </a:r>
          </a:p>
          <a:p>
            <a:r>
              <a:rPr lang="en-US" dirty="0" smtClean="0"/>
              <a:t>Devising a test to show how likely this explanation is to be true of false</a:t>
            </a:r>
          </a:p>
          <a:p>
            <a:r>
              <a:rPr lang="en-US" dirty="0" smtClean="0"/>
              <a:t>Carrying out the test and deciding if the explanation is a good one or not.  </a:t>
            </a:r>
            <a:endParaRPr lang="en-US" dirty="0"/>
          </a:p>
        </p:txBody>
      </p:sp>
    </p:spTree>
    <p:extLst>
      <p:ext uri="{BB962C8B-B14F-4D97-AF65-F5344CB8AC3E}">
        <p14:creationId xmlns:p14="http://schemas.microsoft.com/office/powerpoint/2010/main" val="930459010"/>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3" name="camera.wav"/>
          </p:stSnd>
        </p:sndAc>
      </p:transition>
    </mc:Choice>
    <mc:Fallback xmlns="">
      <p:transition spd="slow">
        <p:dissolve/>
        <p:sndAc>
          <p:stSnd>
            <p:snd r:embed="rId5"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Experimental Design</a:t>
            </a:r>
            <a:endParaRPr lang="en-US" dirty="0"/>
          </a:p>
        </p:txBody>
      </p:sp>
      <p:sp>
        <p:nvSpPr>
          <p:cNvPr id="3" name="Content Placeholder 2"/>
          <p:cNvSpPr>
            <a:spLocks noGrp="1"/>
          </p:cNvSpPr>
          <p:nvPr>
            <p:ph idx="1"/>
          </p:nvPr>
        </p:nvSpPr>
        <p:spPr/>
        <p:txBody>
          <a:bodyPr>
            <a:normAutofit/>
          </a:bodyPr>
          <a:lstStyle/>
          <a:p>
            <a:r>
              <a:rPr lang="en-US" sz="2400" b="1" i="1" dirty="0" smtClean="0"/>
              <a:t>Discrimination</a:t>
            </a:r>
          </a:p>
          <a:p>
            <a:pPr lvl="1"/>
            <a:r>
              <a:rPr lang="en-US" sz="2400" dirty="0" smtClean="0"/>
              <a:t>Experiments should be able to differentiate between different hypothesis.  Too many hypothesis for same experiment will result in indistinguishable results when tested by poorly designed experiments.  </a:t>
            </a:r>
          </a:p>
          <a:p>
            <a:r>
              <a:rPr lang="en-US" sz="2400" b="1" i="1" dirty="0" smtClean="0"/>
              <a:t>Replication and generality</a:t>
            </a:r>
          </a:p>
          <a:p>
            <a:pPr lvl="1"/>
            <a:r>
              <a:rPr lang="en-US" sz="2400" dirty="0" smtClean="0"/>
              <a:t>Experiments must be able to be repeated enough times for the results to be analyzed statistically.  Don’t generalize results that may apply to many spectra, especially in biological nature due to natural variability.  </a:t>
            </a:r>
          </a:p>
          <a:p>
            <a:endParaRPr lang="en-US" sz="2400" dirty="0"/>
          </a:p>
        </p:txBody>
      </p:sp>
    </p:spTree>
    <p:extLst>
      <p:ext uri="{BB962C8B-B14F-4D97-AF65-F5344CB8AC3E}">
        <p14:creationId xmlns:p14="http://schemas.microsoft.com/office/powerpoint/2010/main" val="2349073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Experimental Design</a:t>
            </a:r>
            <a:endParaRPr lang="en-US" dirty="0"/>
          </a:p>
        </p:txBody>
      </p:sp>
      <p:sp>
        <p:nvSpPr>
          <p:cNvPr id="3" name="Content Placeholder 2"/>
          <p:cNvSpPr>
            <a:spLocks noGrp="1"/>
          </p:cNvSpPr>
          <p:nvPr>
            <p:ph idx="1"/>
          </p:nvPr>
        </p:nvSpPr>
        <p:spPr/>
        <p:txBody>
          <a:bodyPr/>
          <a:lstStyle/>
          <a:p>
            <a:r>
              <a:rPr lang="en-US" sz="2800" b="1" i="1" dirty="0" smtClean="0"/>
              <a:t>Controls</a:t>
            </a:r>
          </a:p>
          <a:p>
            <a:pPr lvl="1"/>
            <a:r>
              <a:rPr lang="en-US" sz="2800" dirty="0" smtClean="0"/>
              <a:t>Experiments must be well controlled.  Eliminate all variable factors to induce good results.</a:t>
            </a:r>
          </a:p>
          <a:p>
            <a:r>
              <a:rPr lang="en-US" sz="2800" b="1" i="1" dirty="0" smtClean="0"/>
              <a:t>Measurements</a:t>
            </a:r>
          </a:p>
          <a:p>
            <a:pPr lvl="1"/>
            <a:r>
              <a:rPr lang="en-US" sz="2800" dirty="0" smtClean="0"/>
              <a:t>Measurements are critical and must stay consistent</a:t>
            </a:r>
          </a:p>
          <a:p>
            <a:pPr lvl="1"/>
            <a:r>
              <a:rPr lang="en-US" sz="2800" dirty="0" smtClean="0"/>
              <a:t>Important to have accuracy and precision</a:t>
            </a:r>
          </a:p>
          <a:p>
            <a:pPr lvl="1"/>
            <a:r>
              <a:rPr lang="en-US" sz="2800" dirty="0" smtClean="0"/>
              <a:t>Keep measurements in Engineering Journal</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1331700091"/>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3" name="camera.wav"/>
          </p:stSnd>
        </p:sndAc>
      </p:transition>
    </mc:Choice>
    <mc:Fallback xmlns="">
      <p:transition spd="slow">
        <p:fade/>
        <p:sndAc>
          <p:stSnd>
            <p:snd r:embed="rId4"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Text Placeholder 2"/>
          <p:cNvSpPr>
            <a:spLocks noGrp="1"/>
          </p:cNvSpPr>
          <p:nvPr>
            <p:ph type="body" idx="1"/>
          </p:nvPr>
        </p:nvSpPr>
        <p:spPr/>
        <p:txBody>
          <a:bodyPr/>
          <a:lstStyle/>
          <a:p>
            <a:r>
              <a:rPr lang="en-US" b="1" i="1" dirty="0" smtClean="0"/>
              <a:t>Bean plant experiment</a:t>
            </a:r>
            <a:endParaRPr lang="en-US" b="1" i="1" dirty="0"/>
          </a:p>
        </p:txBody>
      </p:sp>
      <p:sp>
        <p:nvSpPr>
          <p:cNvPr id="4" name="Content Placeholder 3"/>
          <p:cNvSpPr>
            <a:spLocks noGrp="1"/>
          </p:cNvSpPr>
          <p:nvPr>
            <p:ph sz="half" idx="2"/>
          </p:nvPr>
        </p:nvSpPr>
        <p:spPr>
          <a:xfrm>
            <a:off x="1295400" y="3243262"/>
            <a:ext cx="4718304" cy="3015298"/>
          </a:xfrm>
        </p:spPr>
        <p:txBody>
          <a:bodyPr>
            <a:normAutofit/>
          </a:bodyPr>
          <a:lstStyle/>
          <a:p>
            <a:r>
              <a:rPr lang="en-US" dirty="0" smtClean="0"/>
              <a:t>Forty bean plants, growing in pots</a:t>
            </a:r>
          </a:p>
          <a:p>
            <a:r>
              <a:rPr lang="en-US" dirty="0" smtClean="0"/>
              <a:t>Covered one afternoon by individual glass containers</a:t>
            </a:r>
          </a:p>
          <a:p>
            <a:r>
              <a:rPr lang="en-US" dirty="0" smtClean="0"/>
              <a:t>Left in lab over night</a:t>
            </a:r>
          </a:p>
          <a:p>
            <a:r>
              <a:rPr lang="en-US" dirty="0" smtClean="0"/>
              <a:t>Next morning inside of lid of each container were covered in water droplets.</a:t>
            </a:r>
            <a:endParaRPr lang="en-US" dirty="0"/>
          </a:p>
        </p:txBody>
      </p:sp>
      <p:sp>
        <p:nvSpPr>
          <p:cNvPr id="5" name="Text Placeholder 4"/>
          <p:cNvSpPr>
            <a:spLocks noGrp="1"/>
          </p:cNvSpPr>
          <p:nvPr>
            <p:ph type="body" sz="quarter" idx="3"/>
          </p:nvPr>
        </p:nvSpPr>
        <p:spPr/>
        <p:txBody>
          <a:bodyPr/>
          <a:lstStyle/>
          <a:p>
            <a:r>
              <a:rPr lang="en-US" b="1" i="1" dirty="0" smtClean="0"/>
              <a:t>Conclusion</a:t>
            </a:r>
            <a:endParaRPr lang="en-US" b="1" i="1" dirty="0"/>
          </a:p>
        </p:txBody>
      </p:sp>
      <p:sp>
        <p:nvSpPr>
          <p:cNvPr id="6" name="Content Placeholder 5"/>
          <p:cNvSpPr>
            <a:spLocks noGrp="1"/>
          </p:cNvSpPr>
          <p:nvPr>
            <p:ph sz="quarter" idx="4"/>
          </p:nvPr>
        </p:nvSpPr>
        <p:spPr/>
        <p:txBody>
          <a:bodyPr/>
          <a:lstStyle/>
          <a:p>
            <a:r>
              <a:rPr lang="en-US" sz="3200" i="1" dirty="0" smtClean="0"/>
              <a:t>Plants generally give off water vapor.</a:t>
            </a:r>
          </a:p>
          <a:p>
            <a:endParaRPr lang="en-US" dirty="0"/>
          </a:p>
          <a:p>
            <a:r>
              <a:rPr lang="en-US" b="1" i="1" u="sng" dirty="0" smtClean="0"/>
              <a:t>IS THIS A GOOD CONCLUSION??</a:t>
            </a:r>
            <a:endParaRPr lang="en-US" b="1" i="1" u="sng" dirty="0"/>
          </a:p>
        </p:txBody>
      </p:sp>
    </p:spTree>
    <p:extLst>
      <p:ext uri="{BB962C8B-B14F-4D97-AF65-F5344CB8AC3E}">
        <p14:creationId xmlns:p14="http://schemas.microsoft.com/office/powerpoint/2010/main" val="3220127317"/>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17875"/>
            <a:ext cx="9601196" cy="1303867"/>
          </a:xfrm>
        </p:spPr>
        <p:txBody>
          <a:bodyPr>
            <a:normAutofit/>
          </a:bodyPr>
          <a:lstStyle/>
          <a:p>
            <a:r>
              <a:rPr lang="en-US" dirty="0" smtClean="0"/>
              <a:t>What is wrong with Conclusion?</a:t>
            </a:r>
            <a:endParaRPr lang="en-US" dirty="0"/>
          </a:p>
        </p:txBody>
      </p:sp>
      <p:sp>
        <p:nvSpPr>
          <p:cNvPr id="3" name="Text Placeholder 2"/>
          <p:cNvSpPr>
            <a:spLocks noGrp="1"/>
          </p:cNvSpPr>
          <p:nvPr>
            <p:ph type="body" idx="1"/>
          </p:nvPr>
        </p:nvSpPr>
        <p:spPr>
          <a:xfrm>
            <a:off x="1295400" y="2500734"/>
            <a:ext cx="4718304" cy="576262"/>
          </a:xfrm>
        </p:spPr>
        <p:txBody>
          <a:bodyPr/>
          <a:lstStyle/>
          <a:p>
            <a:r>
              <a:rPr lang="en-US" b="1" i="1" dirty="0" smtClean="0"/>
              <a:t>Critique</a:t>
            </a:r>
            <a:endParaRPr lang="en-US" b="1" i="1" dirty="0"/>
          </a:p>
        </p:txBody>
      </p:sp>
      <p:sp>
        <p:nvSpPr>
          <p:cNvPr id="4" name="Content Placeholder 3"/>
          <p:cNvSpPr>
            <a:spLocks noGrp="1"/>
          </p:cNvSpPr>
          <p:nvPr>
            <p:ph sz="half" idx="2"/>
          </p:nvPr>
        </p:nvSpPr>
        <p:spPr/>
        <p:txBody>
          <a:bodyPr/>
          <a:lstStyle/>
          <a:p>
            <a:r>
              <a:rPr lang="en-US" dirty="0" smtClean="0"/>
              <a:t>Lack of controls</a:t>
            </a:r>
          </a:p>
          <a:p>
            <a:endParaRPr lang="en-US" dirty="0"/>
          </a:p>
          <a:p>
            <a:endParaRPr lang="en-US" dirty="0" smtClean="0"/>
          </a:p>
          <a:p>
            <a:r>
              <a:rPr lang="en-US" dirty="0" smtClean="0"/>
              <a:t>Conclusion contains some points that are not Valid</a:t>
            </a:r>
            <a:endParaRPr lang="en-US" dirty="0"/>
          </a:p>
          <a:p>
            <a:endParaRPr lang="en-US" dirty="0"/>
          </a:p>
        </p:txBody>
      </p:sp>
      <p:sp>
        <p:nvSpPr>
          <p:cNvPr id="5" name="Text Placeholder 4"/>
          <p:cNvSpPr>
            <a:spLocks noGrp="1"/>
          </p:cNvSpPr>
          <p:nvPr>
            <p:ph type="body" sz="quarter" idx="3"/>
          </p:nvPr>
        </p:nvSpPr>
        <p:spPr>
          <a:xfrm>
            <a:off x="6180671" y="2436385"/>
            <a:ext cx="4718304" cy="576262"/>
          </a:xfrm>
        </p:spPr>
        <p:txBody>
          <a:bodyPr/>
          <a:lstStyle/>
          <a:p>
            <a:r>
              <a:rPr lang="en-US" b="1" i="1" dirty="0" smtClean="0"/>
              <a:t>Explanation</a:t>
            </a:r>
            <a:endParaRPr lang="en-US" b="1" i="1" dirty="0"/>
          </a:p>
        </p:txBody>
      </p:sp>
      <p:sp>
        <p:nvSpPr>
          <p:cNvPr id="6" name="Content Placeholder 5"/>
          <p:cNvSpPr>
            <a:spLocks noGrp="1"/>
          </p:cNvSpPr>
          <p:nvPr>
            <p:ph sz="quarter" idx="4"/>
          </p:nvPr>
        </p:nvSpPr>
        <p:spPr>
          <a:xfrm>
            <a:off x="6180671" y="3076996"/>
            <a:ext cx="4718304" cy="3283164"/>
          </a:xfrm>
        </p:spPr>
        <p:txBody>
          <a:bodyPr>
            <a:normAutofit fontScale="92500" lnSpcReduction="20000"/>
          </a:bodyPr>
          <a:lstStyle/>
          <a:p>
            <a:r>
              <a:rPr lang="en-US" dirty="0" smtClean="0"/>
              <a:t>Water can come from plants, the soil, the pots, or the air in the jar.  Controls should have been put in place.</a:t>
            </a:r>
          </a:p>
          <a:p>
            <a:r>
              <a:rPr lang="en-US" dirty="0" smtClean="0"/>
              <a:t>Experiment done overnight, behavior of plants might be different at other times of day, generally should NEVER be used in a conclusion</a:t>
            </a:r>
          </a:p>
          <a:p>
            <a:r>
              <a:rPr lang="en-US" dirty="0" smtClean="0"/>
              <a:t>No evidence that water is given off as a vapor</a:t>
            </a:r>
          </a:p>
          <a:p>
            <a:r>
              <a:rPr lang="en-US" dirty="0" smtClean="0"/>
              <a:t>What about other plans?  Don’t generalize!!</a:t>
            </a:r>
          </a:p>
          <a:p>
            <a:pPr marL="0" indent="0">
              <a:buNone/>
            </a:pPr>
            <a:endParaRPr lang="en-US" dirty="0"/>
          </a:p>
        </p:txBody>
      </p:sp>
    </p:spTree>
    <p:extLst>
      <p:ext uri="{BB962C8B-B14F-4D97-AF65-F5344CB8AC3E}">
        <p14:creationId xmlns:p14="http://schemas.microsoft.com/office/powerpoint/2010/main" val="989984616"/>
      </p:ext>
    </p:extLst>
  </p:cSld>
  <p:clrMapOvr>
    <a:masterClrMapping/>
  </p:clrMapOvr>
  <mc:AlternateContent xmlns:mc="http://schemas.openxmlformats.org/markup-compatibility/2006" xmlns:p14="http://schemas.microsoft.com/office/powerpoint/2010/main">
    <mc:Choice Requires="p14">
      <p:transition spd="slow" p14:dur="1250">
        <p14:flip dir="r"/>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GOOD Experimental Design?</a:t>
            </a:r>
            <a:endParaRPr lang="en-US" dirty="0"/>
          </a:p>
        </p:txBody>
      </p:sp>
      <p:sp>
        <p:nvSpPr>
          <p:cNvPr id="3" name="Text Placeholder 2"/>
          <p:cNvSpPr>
            <a:spLocks noGrp="1"/>
          </p:cNvSpPr>
          <p:nvPr>
            <p:ph type="body" idx="1"/>
          </p:nvPr>
        </p:nvSpPr>
        <p:spPr/>
        <p:txBody>
          <a:bodyPr/>
          <a:lstStyle/>
          <a:p>
            <a:r>
              <a:rPr lang="en-US" b="1" i="1" dirty="0" smtClean="0"/>
              <a:t>3 Important steps</a:t>
            </a:r>
            <a:endParaRPr lang="en-US" b="1" i="1" dirty="0"/>
          </a:p>
        </p:txBody>
      </p:sp>
      <p:sp>
        <p:nvSpPr>
          <p:cNvPr id="4" name="Content Placeholder 3"/>
          <p:cNvSpPr>
            <a:spLocks noGrp="1"/>
          </p:cNvSpPr>
          <p:nvPr>
            <p:ph sz="half" idx="2"/>
          </p:nvPr>
        </p:nvSpPr>
        <p:spPr/>
        <p:txBody>
          <a:bodyPr/>
          <a:lstStyle/>
          <a:p>
            <a:r>
              <a:rPr lang="en-US" dirty="0" smtClean="0"/>
              <a:t>Define the Objectives</a:t>
            </a:r>
          </a:p>
          <a:p>
            <a:r>
              <a:rPr lang="en-US" dirty="0" smtClean="0"/>
              <a:t>Devise a strategy</a:t>
            </a:r>
          </a:p>
          <a:p>
            <a:endParaRPr lang="en-US" dirty="0"/>
          </a:p>
          <a:p>
            <a:r>
              <a:rPr lang="en-US" dirty="0" smtClean="0"/>
              <a:t>Operational Details</a:t>
            </a:r>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a:bodyPr>
          <a:lstStyle/>
          <a:p>
            <a:r>
              <a:rPr lang="en-US" dirty="0" smtClean="0"/>
              <a:t>What is the relevance?</a:t>
            </a:r>
          </a:p>
          <a:p>
            <a:r>
              <a:rPr lang="en-US" dirty="0" smtClean="0"/>
              <a:t>Record precisely how you can achieve the objective. Size, structure, subsystems, materials, parts and pieces</a:t>
            </a:r>
          </a:p>
          <a:p>
            <a:r>
              <a:rPr lang="en-US" dirty="0" smtClean="0"/>
              <a:t>Procedures, Length of time to run experiment, specifics of experiment</a:t>
            </a:r>
          </a:p>
          <a:p>
            <a:pPr marL="0" indent="0">
              <a:buNone/>
            </a:pPr>
            <a:endParaRPr lang="en-US" dirty="0"/>
          </a:p>
        </p:txBody>
      </p:sp>
    </p:spTree>
    <p:extLst>
      <p:ext uri="{BB962C8B-B14F-4D97-AF65-F5344CB8AC3E}">
        <p14:creationId xmlns:p14="http://schemas.microsoft.com/office/powerpoint/2010/main" val="157109958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346</TotalTime>
  <Words>948</Words>
  <Application>Microsoft Office PowerPoint</Application>
  <PresentationFormat>Widescreen</PresentationFormat>
  <Paragraphs>111</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Century Gothic</vt:lpstr>
      <vt:lpstr>Vapor Trail</vt:lpstr>
      <vt:lpstr>Experimental Design</vt:lpstr>
      <vt:lpstr>Why Experiment in SPACE?</vt:lpstr>
      <vt:lpstr>Why Space?</vt:lpstr>
      <vt:lpstr>Start with the Scientific Method</vt:lpstr>
      <vt:lpstr>Characteristics of Experimental Design</vt:lpstr>
      <vt:lpstr>Characteristics of Experimental Design</vt:lpstr>
      <vt:lpstr>Example</vt:lpstr>
      <vt:lpstr>What is wrong with Conclusion?</vt:lpstr>
      <vt:lpstr>What Makes GOOD Experimental Design?</vt:lpstr>
      <vt:lpstr>Remember</vt:lpstr>
      <vt:lpstr>Controls and Variables</vt:lpstr>
      <vt:lpstr>Example</vt:lpstr>
      <vt:lpstr>Analysis of Experiment Example</vt:lpstr>
      <vt:lpstr>Hypothesis</vt:lpstr>
      <vt:lpstr>Example Hypothesis</vt:lpstr>
      <vt:lpstr>Final Steps in Experimental Design</vt:lpstr>
      <vt:lpstr>Useful Videos for the Classroom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Design</dc:title>
  <dc:creator>Alli Westover</dc:creator>
  <cp:lastModifiedBy>Alli Westover</cp:lastModifiedBy>
  <cp:revision>46</cp:revision>
  <dcterms:created xsi:type="dcterms:W3CDTF">2013-08-04T18:37:30Z</dcterms:created>
  <dcterms:modified xsi:type="dcterms:W3CDTF">2014-07-17T21:05:57Z</dcterms:modified>
</cp:coreProperties>
</file>