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457" r:id="rId2"/>
    <p:sldId id="399" r:id="rId3"/>
    <p:sldId id="440" r:id="rId4"/>
    <p:sldId id="449" r:id="rId5"/>
    <p:sldId id="438" r:id="rId6"/>
    <p:sldId id="445" r:id="rId7"/>
    <p:sldId id="444" r:id="rId8"/>
    <p:sldId id="431" r:id="rId9"/>
    <p:sldId id="442" r:id="rId10"/>
    <p:sldId id="441" r:id="rId11"/>
    <p:sldId id="448" r:id="rId12"/>
    <p:sldId id="427" r:id="rId13"/>
    <p:sldId id="429" r:id="rId14"/>
    <p:sldId id="434" r:id="rId15"/>
    <p:sldId id="430" r:id="rId16"/>
    <p:sldId id="433" r:id="rId17"/>
    <p:sldId id="450" r:id="rId18"/>
    <p:sldId id="451" r:id="rId19"/>
    <p:sldId id="452" r:id="rId20"/>
    <p:sldId id="453" r:id="rId21"/>
    <p:sldId id="454" r:id="rId22"/>
    <p:sldId id="455" r:id="rId23"/>
    <p:sldId id="456" r:id="rId24"/>
    <p:sldId id="458" r:id="rId2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mily White" initials="EW"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EE"/>
    <a:srgbClr val="EFEFEF"/>
    <a:srgbClr val="E1E1E1"/>
    <a:srgbClr val="C0C0C0"/>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223" autoAdjust="0"/>
    <p:restoredTop sz="90053" autoAdjust="0"/>
  </p:normalViewPr>
  <p:slideViewPr>
    <p:cSldViewPr>
      <p:cViewPr varScale="1">
        <p:scale>
          <a:sx n="57" d="100"/>
          <a:sy n="57" d="100"/>
        </p:scale>
        <p:origin x="210"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8" d="100"/>
          <a:sy n="88" d="100"/>
        </p:scale>
        <p:origin x="-3822" y="-12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F388FA-1C1D-4C5E-9043-294555E952B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B82944E8-4FEE-40C1-B0CB-1C161352D628}">
      <dgm:prSet phldrT="[Text]" custT="1"/>
      <dgm:spPr/>
      <dgm:t>
        <a:bodyPr/>
        <a:lstStyle/>
        <a:p>
          <a:r>
            <a:rPr lang="en-US" sz="2300" dirty="0" smtClean="0">
              <a:latin typeface="Avant Garde"/>
            </a:rPr>
            <a:t>October 2013</a:t>
          </a:r>
          <a:endParaRPr lang="en-US" sz="2300" dirty="0">
            <a:latin typeface="Avant Garde"/>
          </a:endParaRPr>
        </a:p>
      </dgm:t>
    </dgm:pt>
    <dgm:pt modelId="{4E1E18DE-EC46-4074-B7D4-9284A8AF802C}" type="parTrans" cxnId="{7028350B-8A6B-4224-8200-79240BBE54C7}">
      <dgm:prSet/>
      <dgm:spPr/>
      <dgm:t>
        <a:bodyPr/>
        <a:lstStyle/>
        <a:p>
          <a:endParaRPr lang="en-US">
            <a:latin typeface="Avant Garde"/>
          </a:endParaRPr>
        </a:p>
      </dgm:t>
    </dgm:pt>
    <dgm:pt modelId="{87E47D5B-1E48-41C3-938D-8393BB1B94F8}" type="sibTrans" cxnId="{7028350B-8A6B-4224-8200-79240BBE54C7}">
      <dgm:prSet/>
      <dgm:spPr/>
      <dgm:t>
        <a:bodyPr/>
        <a:lstStyle/>
        <a:p>
          <a:endParaRPr lang="en-US">
            <a:latin typeface="Avant Garde"/>
          </a:endParaRPr>
        </a:p>
      </dgm:t>
    </dgm:pt>
    <dgm:pt modelId="{5F97DC54-FB0E-47AA-9B4D-1BEEE236EF9C}">
      <dgm:prSet phldrT="[Text]" custT="1"/>
      <dgm:spPr/>
      <dgm:t>
        <a:bodyPr/>
        <a:lstStyle/>
        <a:p>
          <a:r>
            <a:rPr lang="en-US" sz="1500" dirty="0" smtClean="0">
              <a:latin typeface="Avant Garde"/>
              <a:cs typeface="Andalus" panose="02020603050405020304" pitchFamily="18" charset="-78"/>
            </a:rPr>
            <a:t>Subsystems developed and Final Design Solution Created </a:t>
          </a:r>
          <a:endParaRPr lang="en-US" sz="1500" dirty="0">
            <a:latin typeface="Avant Garde"/>
          </a:endParaRPr>
        </a:p>
      </dgm:t>
    </dgm:pt>
    <dgm:pt modelId="{11524B90-B0FE-4110-987F-682D4A8AEB5E}" type="parTrans" cxnId="{CFABC7F1-F2F3-4483-8223-4A3008583835}">
      <dgm:prSet/>
      <dgm:spPr/>
      <dgm:t>
        <a:bodyPr/>
        <a:lstStyle/>
        <a:p>
          <a:endParaRPr lang="en-US">
            <a:latin typeface="Avant Garde"/>
          </a:endParaRPr>
        </a:p>
      </dgm:t>
    </dgm:pt>
    <dgm:pt modelId="{D81160C4-EB7D-4164-86BD-6EDF9249C780}" type="sibTrans" cxnId="{CFABC7F1-F2F3-4483-8223-4A3008583835}">
      <dgm:prSet/>
      <dgm:spPr/>
      <dgm:t>
        <a:bodyPr/>
        <a:lstStyle/>
        <a:p>
          <a:endParaRPr lang="en-US">
            <a:latin typeface="Avant Garde"/>
          </a:endParaRPr>
        </a:p>
      </dgm:t>
    </dgm:pt>
    <dgm:pt modelId="{231B60D1-6808-4C73-97CF-0B2C47D7CA43}">
      <dgm:prSet phldrT="[Text]" custT="1"/>
      <dgm:spPr/>
      <dgm:t>
        <a:bodyPr/>
        <a:lstStyle/>
        <a:p>
          <a:r>
            <a:rPr lang="en-US" sz="2300" dirty="0" smtClean="0">
              <a:latin typeface="Avant Garde"/>
            </a:rPr>
            <a:t>October 2013</a:t>
          </a:r>
          <a:endParaRPr lang="en-US" sz="2300" dirty="0">
            <a:latin typeface="Avant Garde"/>
          </a:endParaRPr>
        </a:p>
      </dgm:t>
    </dgm:pt>
    <dgm:pt modelId="{9876758B-06B4-4974-B007-6D0AA53C684E}" type="parTrans" cxnId="{C3F942C6-733D-4E78-A790-735C6EA2D5C8}">
      <dgm:prSet/>
      <dgm:spPr/>
      <dgm:t>
        <a:bodyPr/>
        <a:lstStyle/>
        <a:p>
          <a:endParaRPr lang="en-US">
            <a:latin typeface="Avant Garde"/>
          </a:endParaRPr>
        </a:p>
      </dgm:t>
    </dgm:pt>
    <dgm:pt modelId="{A8964A59-5904-4352-98FF-CA483596DF0C}" type="sibTrans" cxnId="{C3F942C6-733D-4E78-A790-735C6EA2D5C8}">
      <dgm:prSet/>
      <dgm:spPr/>
      <dgm:t>
        <a:bodyPr/>
        <a:lstStyle/>
        <a:p>
          <a:endParaRPr lang="en-US">
            <a:latin typeface="Avant Garde"/>
          </a:endParaRPr>
        </a:p>
      </dgm:t>
    </dgm:pt>
    <dgm:pt modelId="{CD55DF2C-95DC-4CB4-8233-DE9AC3667A88}">
      <dgm:prSet phldrT="[Text]" custT="1"/>
      <dgm:spPr/>
      <dgm:t>
        <a:bodyPr/>
        <a:lstStyle/>
        <a:p>
          <a:r>
            <a:rPr lang="en-US" sz="1500" dirty="0" smtClean="0">
              <a:latin typeface="Avant Garde"/>
              <a:cs typeface="Andalus" panose="02020603050405020304" pitchFamily="18" charset="-78"/>
            </a:rPr>
            <a:t>Acquisition of Materials </a:t>
          </a:r>
          <a:endParaRPr lang="en-US" sz="1500" dirty="0">
            <a:latin typeface="Avant Garde"/>
          </a:endParaRPr>
        </a:p>
      </dgm:t>
    </dgm:pt>
    <dgm:pt modelId="{4EEFD327-AA78-461F-9648-F7E6A1B9D7FD}" type="parTrans" cxnId="{F812C08C-682D-4502-B6F0-FDD70B9A97B1}">
      <dgm:prSet/>
      <dgm:spPr/>
      <dgm:t>
        <a:bodyPr/>
        <a:lstStyle/>
        <a:p>
          <a:endParaRPr lang="en-US">
            <a:latin typeface="Avant Garde"/>
          </a:endParaRPr>
        </a:p>
      </dgm:t>
    </dgm:pt>
    <dgm:pt modelId="{766417BF-AFD3-4A30-B9D0-042AA816DE5B}" type="sibTrans" cxnId="{F812C08C-682D-4502-B6F0-FDD70B9A97B1}">
      <dgm:prSet/>
      <dgm:spPr/>
      <dgm:t>
        <a:bodyPr/>
        <a:lstStyle/>
        <a:p>
          <a:endParaRPr lang="en-US">
            <a:latin typeface="Avant Garde"/>
          </a:endParaRPr>
        </a:p>
      </dgm:t>
    </dgm:pt>
    <dgm:pt modelId="{697EF28C-3DA0-49BB-8518-020ECE085879}">
      <dgm:prSet phldrT="[Text]" custT="1"/>
      <dgm:spPr/>
      <dgm:t>
        <a:bodyPr/>
        <a:lstStyle/>
        <a:p>
          <a:r>
            <a:rPr lang="en-US" sz="2300" dirty="0" smtClean="0">
              <a:latin typeface="Avant Garde"/>
            </a:rPr>
            <a:t>Oct/Nov 2013</a:t>
          </a:r>
          <a:endParaRPr lang="en-US" sz="2300" dirty="0">
            <a:latin typeface="Avant Garde"/>
          </a:endParaRPr>
        </a:p>
      </dgm:t>
    </dgm:pt>
    <dgm:pt modelId="{9B318D55-118B-46D7-8871-EE9BE23A111B}" type="parTrans" cxnId="{2F96B889-F4FD-4387-9490-1E26E0993DCF}">
      <dgm:prSet/>
      <dgm:spPr/>
      <dgm:t>
        <a:bodyPr/>
        <a:lstStyle/>
        <a:p>
          <a:endParaRPr lang="en-US">
            <a:latin typeface="Avant Garde"/>
          </a:endParaRPr>
        </a:p>
      </dgm:t>
    </dgm:pt>
    <dgm:pt modelId="{83D33057-D86F-467E-B2CD-64F06BE97562}" type="sibTrans" cxnId="{2F96B889-F4FD-4387-9490-1E26E0993DCF}">
      <dgm:prSet/>
      <dgm:spPr/>
      <dgm:t>
        <a:bodyPr/>
        <a:lstStyle/>
        <a:p>
          <a:endParaRPr lang="en-US">
            <a:latin typeface="Avant Garde"/>
          </a:endParaRPr>
        </a:p>
      </dgm:t>
    </dgm:pt>
    <dgm:pt modelId="{9303158F-6556-4D99-A6D1-6138C0AA73E1}">
      <dgm:prSet phldrT="[Text]" custT="1"/>
      <dgm:spPr/>
      <dgm:t>
        <a:bodyPr/>
        <a:lstStyle/>
        <a:p>
          <a:r>
            <a:rPr lang="en-US" sz="1500" dirty="0" smtClean="0">
              <a:latin typeface="Avant Garde"/>
              <a:cs typeface="Andalus" panose="02020603050405020304" pitchFamily="18" charset="-78"/>
            </a:rPr>
            <a:t>Initial Prototype of subsystems and entire system including collecting initial data</a:t>
          </a:r>
          <a:endParaRPr lang="en-US" sz="1500" dirty="0">
            <a:latin typeface="Avant Garde"/>
          </a:endParaRPr>
        </a:p>
      </dgm:t>
    </dgm:pt>
    <dgm:pt modelId="{D9A29CB8-2600-46B7-9C90-8B30DF56F1C7}" type="parTrans" cxnId="{D38AA6C9-B7BC-4D0D-A9C3-E72510D83F18}">
      <dgm:prSet/>
      <dgm:spPr/>
      <dgm:t>
        <a:bodyPr/>
        <a:lstStyle/>
        <a:p>
          <a:endParaRPr lang="en-US">
            <a:latin typeface="Avant Garde"/>
          </a:endParaRPr>
        </a:p>
      </dgm:t>
    </dgm:pt>
    <dgm:pt modelId="{5BCD79B3-E767-4E4F-8158-B5DDF57E4804}" type="sibTrans" cxnId="{D38AA6C9-B7BC-4D0D-A9C3-E72510D83F18}">
      <dgm:prSet/>
      <dgm:spPr/>
      <dgm:t>
        <a:bodyPr/>
        <a:lstStyle/>
        <a:p>
          <a:endParaRPr lang="en-US">
            <a:latin typeface="Avant Garde"/>
          </a:endParaRPr>
        </a:p>
      </dgm:t>
    </dgm:pt>
    <dgm:pt modelId="{856D6FE0-3E66-46B1-8F89-DC1223A23CB9}" type="pres">
      <dgm:prSet presAssocID="{7AF388FA-1C1D-4C5E-9043-294555E952BA}" presName="Name0" presStyleCnt="0">
        <dgm:presLayoutVars>
          <dgm:dir/>
          <dgm:animLvl val="lvl"/>
          <dgm:resizeHandles val="exact"/>
        </dgm:presLayoutVars>
      </dgm:prSet>
      <dgm:spPr/>
      <dgm:t>
        <a:bodyPr/>
        <a:lstStyle/>
        <a:p>
          <a:endParaRPr lang="en-US"/>
        </a:p>
      </dgm:t>
    </dgm:pt>
    <dgm:pt modelId="{2D3134B6-7180-49B0-92BF-4B391C4AA080}" type="pres">
      <dgm:prSet presAssocID="{B82944E8-4FEE-40C1-B0CB-1C161352D628}" presName="linNode" presStyleCnt="0"/>
      <dgm:spPr/>
    </dgm:pt>
    <dgm:pt modelId="{CDEF140D-8357-4CE8-AC23-8A70CF4E322A}" type="pres">
      <dgm:prSet presAssocID="{B82944E8-4FEE-40C1-B0CB-1C161352D628}" presName="parentText" presStyleLbl="node1" presStyleIdx="0" presStyleCnt="3">
        <dgm:presLayoutVars>
          <dgm:chMax val="1"/>
          <dgm:bulletEnabled val="1"/>
        </dgm:presLayoutVars>
      </dgm:prSet>
      <dgm:spPr/>
      <dgm:t>
        <a:bodyPr/>
        <a:lstStyle/>
        <a:p>
          <a:endParaRPr lang="en-US"/>
        </a:p>
      </dgm:t>
    </dgm:pt>
    <dgm:pt modelId="{DF46961F-609B-4767-AF28-EE917E07F320}" type="pres">
      <dgm:prSet presAssocID="{B82944E8-4FEE-40C1-B0CB-1C161352D628}" presName="descendantText" presStyleLbl="alignAccFollowNode1" presStyleIdx="0" presStyleCnt="3">
        <dgm:presLayoutVars>
          <dgm:bulletEnabled val="1"/>
        </dgm:presLayoutVars>
      </dgm:prSet>
      <dgm:spPr/>
      <dgm:t>
        <a:bodyPr/>
        <a:lstStyle/>
        <a:p>
          <a:endParaRPr lang="en-US"/>
        </a:p>
      </dgm:t>
    </dgm:pt>
    <dgm:pt modelId="{4EF6FB54-B0C1-45E8-9DCD-0FE01385A6C5}" type="pres">
      <dgm:prSet presAssocID="{87E47D5B-1E48-41C3-938D-8393BB1B94F8}" presName="sp" presStyleCnt="0"/>
      <dgm:spPr/>
    </dgm:pt>
    <dgm:pt modelId="{7FF2664D-B8D9-4637-8F35-DAFD4F54119E}" type="pres">
      <dgm:prSet presAssocID="{231B60D1-6808-4C73-97CF-0B2C47D7CA43}" presName="linNode" presStyleCnt="0"/>
      <dgm:spPr/>
    </dgm:pt>
    <dgm:pt modelId="{354ED6E5-47CD-4DBE-8EF1-E6D3B52E6EC7}" type="pres">
      <dgm:prSet presAssocID="{231B60D1-6808-4C73-97CF-0B2C47D7CA43}" presName="parentText" presStyleLbl="node1" presStyleIdx="1" presStyleCnt="3">
        <dgm:presLayoutVars>
          <dgm:chMax val="1"/>
          <dgm:bulletEnabled val="1"/>
        </dgm:presLayoutVars>
      </dgm:prSet>
      <dgm:spPr/>
      <dgm:t>
        <a:bodyPr/>
        <a:lstStyle/>
        <a:p>
          <a:endParaRPr lang="en-US"/>
        </a:p>
      </dgm:t>
    </dgm:pt>
    <dgm:pt modelId="{1657B168-E49A-403A-AF71-A95C93F5FE4F}" type="pres">
      <dgm:prSet presAssocID="{231B60D1-6808-4C73-97CF-0B2C47D7CA43}" presName="descendantText" presStyleLbl="alignAccFollowNode1" presStyleIdx="1" presStyleCnt="3">
        <dgm:presLayoutVars>
          <dgm:bulletEnabled val="1"/>
        </dgm:presLayoutVars>
      </dgm:prSet>
      <dgm:spPr/>
      <dgm:t>
        <a:bodyPr/>
        <a:lstStyle/>
        <a:p>
          <a:endParaRPr lang="en-US"/>
        </a:p>
      </dgm:t>
    </dgm:pt>
    <dgm:pt modelId="{5010534C-AADC-49A5-8166-DB39ADECB768}" type="pres">
      <dgm:prSet presAssocID="{A8964A59-5904-4352-98FF-CA483596DF0C}" presName="sp" presStyleCnt="0"/>
      <dgm:spPr/>
    </dgm:pt>
    <dgm:pt modelId="{0088D1EF-C771-46F8-A969-1678EB0D4A42}" type="pres">
      <dgm:prSet presAssocID="{697EF28C-3DA0-49BB-8518-020ECE085879}" presName="linNode" presStyleCnt="0"/>
      <dgm:spPr/>
    </dgm:pt>
    <dgm:pt modelId="{95248D54-6E37-4BC1-A898-BE3E71BD073F}" type="pres">
      <dgm:prSet presAssocID="{697EF28C-3DA0-49BB-8518-020ECE085879}" presName="parentText" presStyleLbl="node1" presStyleIdx="2" presStyleCnt="3">
        <dgm:presLayoutVars>
          <dgm:chMax val="1"/>
          <dgm:bulletEnabled val="1"/>
        </dgm:presLayoutVars>
      </dgm:prSet>
      <dgm:spPr/>
      <dgm:t>
        <a:bodyPr/>
        <a:lstStyle/>
        <a:p>
          <a:endParaRPr lang="en-US"/>
        </a:p>
      </dgm:t>
    </dgm:pt>
    <dgm:pt modelId="{272D7E66-8D36-4502-8C19-84B14271127D}" type="pres">
      <dgm:prSet presAssocID="{697EF28C-3DA0-49BB-8518-020ECE085879}" presName="descendantText" presStyleLbl="alignAccFollowNode1" presStyleIdx="2" presStyleCnt="3">
        <dgm:presLayoutVars>
          <dgm:bulletEnabled val="1"/>
        </dgm:presLayoutVars>
      </dgm:prSet>
      <dgm:spPr/>
      <dgm:t>
        <a:bodyPr/>
        <a:lstStyle/>
        <a:p>
          <a:endParaRPr lang="en-US"/>
        </a:p>
      </dgm:t>
    </dgm:pt>
  </dgm:ptLst>
  <dgm:cxnLst>
    <dgm:cxn modelId="{DF4CE892-E428-4C82-9614-1451BF0FE5EB}" type="presOf" srcId="{9303158F-6556-4D99-A6D1-6138C0AA73E1}" destId="{272D7E66-8D36-4502-8C19-84B14271127D}" srcOrd="0" destOrd="0" presId="urn:microsoft.com/office/officeart/2005/8/layout/vList5"/>
    <dgm:cxn modelId="{F6DD816B-DE1C-48DA-B75C-194BEC644BE0}" type="presOf" srcId="{5F97DC54-FB0E-47AA-9B4D-1BEEE236EF9C}" destId="{DF46961F-609B-4767-AF28-EE917E07F320}" srcOrd="0" destOrd="0" presId="urn:microsoft.com/office/officeart/2005/8/layout/vList5"/>
    <dgm:cxn modelId="{A79886C1-DA5A-4832-AF46-47C1374B0FBD}" type="presOf" srcId="{B82944E8-4FEE-40C1-B0CB-1C161352D628}" destId="{CDEF140D-8357-4CE8-AC23-8A70CF4E322A}" srcOrd="0" destOrd="0" presId="urn:microsoft.com/office/officeart/2005/8/layout/vList5"/>
    <dgm:cxn modelId="{588F5696-B495-4670-B246-C04D085646C6}" type="presOf" srcId="{7AF388FA-1C1D-4C5E-9043-294555E952BA}" destId="{856D6FE0-3E66-46B1-8F89-DC1223A23CB9}" srcOrd="0" destOrd="0" presId="urn:microsoft.com/office/officeart/2005/8/layout/vList5"/>
    <dgm:cxn modelId="{C3F942C6-733D-4E78-A790-735C6EA2D5C8}" srcId="{7AF388FA-1C1D-4C5E-9043-294555E952BA}" destId="{231B60D1-6808-4C73-97CF-0B2C47D7CA43}" srcOrd="1" destOrd="0" parTransId="{9876758B-06B4-4974-B007-6D0AA53C684E}" sibTransId="{A8964A59-5904-4352-98FF-CA483596DF0C}"/>
    <dgm:cxn modelId="{D38AA6C9-B7BC-4D0D-A9C3-E72510D83F18}" srcId="{697EF28C-3DA0-49BB-8518-020ECE085879}" destId="{9303158F-6556-4D99-A6D1-6138C0AA73E1}" srcOrd="0" destOrd="0" parTransId="{D9A29CB8-2600-46B7-9C90-8B30DF56F1C7}" sibTransId="{5BCD79B3-E767-4E4F-8158-B5DDF57E4804}"/>
    <dgm:cxn modelId="{7855EFAF-E2E7-4CFF-A213-EF0FA378C6C4}" type="presOf" srcId="{CD55DF2C-95DC-4CB4-8233-DE9AC3667A88}" destId="{1657B168-E49A-403A-AF71-A95C93F5FE4F}" srcOrd="0" destOrd="0" presId="urn:microsoft.com/office/officeart/2005/8/layout/vList5"/>
    <dgm:cxn modelId="{7028350B-8A6B-4224-8200-79240BBE54C7}" srcId="{7AF388FA-1C1D-4C5E-9043-294555E952BA}" destId="{B82944E8-4FEE-40C1-B0CB-1C161352D628}" srcOrd="0" destOrd="0" parTransId="{4E1E18DE-EC46-4074-B7D4-9284A8AF802C}" sibTransId="{87E47D5B-1E48-41C3-938D-8393BB1B94F8}"/>
    <dgm:cxn modelId="{CFABC7F1-F2F3-4483-8223-4A3008583835}" srcId="{B82944E8-4FEE-40C1-B0CB-1C161352D628}" destId="{5F97DC54-FB0E-47AA-9B4D-1BEEE236EF9C}" srcOrd="0" destOrd="0" parTransId="{11524B90-B0FE-4110-987F-682D4A8AEB5E}" sibTransId="{D81160C4-EB7D-4164-86BD-6EDF9249C780}"/>
    <dgm:cxn modelId="{88301A4E-07DB-4EDC-BCF8-EDB2EC2CF99F}" type="presOf" srcId="{231B60D1-6808-4C73-97CF-0B2C47D7CA43}" destId="{354ED6E5-47CD-4DBE-8EF1-E6D3B52E6EC7}" srcOrd="0" destOrd="0" presId="urn:microsoft.com/office/officeart/2005/8/layout/vList5"/>
    <dgm:cxn modelId="{2F96B889-F4FD-4387-9490-1E26E0993DCF}" srcId="{7AF388FA-1C1D-4C5E-9043-294555E952BA}" destId="{697EF28C-3DA0-49BB-8518-020ECE085879}" srcOrd="2" destOrd="0" parTransId="{9B318D55-118B-46D7-8871-EE9BE23A111B}" sibTransId="{83D33057-D86F-467E-B2CD-64F06BE97562}"/>
    <dgm:cxn modelId="{F812C08C-682D-4502-B6F0-FDD70B9A97B1}" srcId="{231B60D1-6808-4C73-97CF-0B2C47D7CA43}" destId="{CD55DF2C-95DC-4CB4-8233-DE9AC3667A88}" srcOrd="0" destOrd="0" parTransId="{4EEFD327-AA78-461F-9648-F7E6A1B9D7FD}" sibTransId="{766417BF-AFD3-4A30-B9D0-042AA816DE5B}"/>
    <dgm:cxn modelId="{97635A29-05F2-4DD4-8712-0AEF02DFC455}" type="presOf" srcId="{697EF28C-3DA0-49BB-8518-020ECE085879}" destId="{95248D54-6E37-4BC1-A898-BE3E71BD073F}" srcOrd="0" destOrd="0" presId="urn:microsoft.com/office/officeart/2005/8/layout/vList5"/>
    <dgm:cxn modelId="{D54AD344-AFA3-4716-ACE3-9FC8CEC5C25F}" type="presParOf" srcId="{856D6FE0-3E66-46B1-8F89-DC1223A23CB9}" destId="{2D3134B6-7180-49B0-92BF-4B391C4AA080}" srcOrd="0" destOrd="0" presId="urn:microsoft.com/office/officeart/2005/8/layout/vList5"/>
    <dgm:cxn modelId="{E2F76D9A-93DA-406F-896E-53C376E78C4F}" type="presParOf" srcId="{2D3134B6-7180-49B0-92BF-4B391C4AA080}" destId="{CDEF140D-8357-4CE8-AC23-8A70CF4E322A}" srcOrd="0" destOrd="0" presId="urn:microsoft.com/office/officeart/2005/8/layout/vList5"/>
    <dgm:cxn modelId="{2E152257-9042-4C95-A620-46214F9CAA8E}" type="presParOf" srcId="{2D3134B6-7180-49B0-92BF-4B391C4AA080}" destId="{DF46961F-609B-4767-AF28-EE917E07F320}" srcOrd="1" destOrd="0" presId="urn:microsoft.com/office/officeart/2005/8/layout/vList5"/>
    <dgm:cxn modelId="{52BB1690-6E27-4FE0-BAA6-C353DFD7BC10}" type="presParOf" srcId="{856D6FE0-3E66-46B1-8F89-DC1223A23CB9}" destId="{4EF6FB54-B0C1-45E8-9DCD-0FE01385A6C5}" srcOrd="1" destOrd="0" presId="urn:microsoft.com/office/officeart/2005/8/layout/vList5"/>
    <dgm:cxn modelId="{723D8DAE-EDBA-4A23-8943-6452E12C0547}" type="presParOf" srcId="{856D6FE0-3E66-46B1-8F89-DC1223A23CB9}" destId="{7FF2664D-B8D9-4637-8F35-DAFD4F54119E}" srcOrd="2" destOrd="0" presId="urn:microsoft.com/office/officeart/2005/8/layout/vList5"/>
    <dgm:cxn modelId="{D4DAA9AC-65BD-4AC4-A2CE-2F8EDE7434EF}" type="presParOf" srcId="{7FF2664D-B8D9-4637-8F35-DAFD4F54119E}" destId="{354ED6E5-47CD-4DBE-8EF1-E6D3B52E6EC7}" srcOrd="0" destOrd="0" presId="urn:microsoft.com/office/officeart/2005/8/layout/vList5"/>
    <dgm:cxn modelId="{626A76C1-8338-4035-8403-6AC95742C260}" type="presParOf" srcId="{7FF2664D-B8D9-4637-8F35-DAFD4F54119E}" destId="{1657B168-E49A-403A-AF71-A95C93F5FE4F}" srcOrd="1" destOrd="0" presId="urn:microsoft.com/office/officeart/2005/8/layout/vList5"/>
    <dgm:cxn modelId="{B7DFF4DB-556B-4322-BFEE-4108BD31F769}" type="presParOf" srcId="{856D6FE0-3E66-46B1-8F89-DC1223A23CB9}" destId="{5010534C-AADC-49A5-8166-DB39ADECB768}" srcOrd="3" destOrd="0" presId="urn:microsoft.com/office/officeart/2005/8/layout/vList5"/>
    <dgm:cxn modelId="{52AEFDB9-9740-429E-85B7-EC7BC1A6ED2A}" type="presParOf" srcId="{856D6FE0-3E66-46B1-8F89-DC1223A23CB9}" destId="{0088D1EF-C771-46F8-A969-1678EB0D4A42}" srcOrd="4" destOrd="0" presId="urn:microsoft.com/office/officeart/2005/8/layout/vList5"/>
    <dgm:cxn modelId="{A07BEAEF-2AC4-48EC-9B7A-34C8D37390F1}" type="presParOf" srcId="{0088D1EF-C771-46F8-A969-1678EB0D4A42}" destId="{95248D54-6E37-4BC1-A898-BE3E71BD073F}" srcOrd="0" destOrd="0" presId="urn:microsoft.com/office/officeart/2005/8/layout/vList5"/>
    <dgm:cxn modelId="{600B6E67-61FD-49E4-8705-B22435B3698D}" type="presParOf" srcId="{0088D1EF-C771-46F8-A969-1678EB0D4A42}" destId="{272D7E66-8D36-4502-8C19-84B14271127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F388FA-1C1D-4C5E-9043-294555E952B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B82944E8-4FEE-40C1-B0CB-1C161352D628}">
      <dgm:prSet phldrT="[Text]"/>
      <dgm:spPr/>
      <dgm:t>
        <a:bodyPr/>
        <a:lstStyle/>
        <a:p>
          <a:r>
            <a:rPr lang="en-US" dirty="0" smtClean="0">
              <a:latin typeface="Avant Garde"/>
            </a:rPr>
            <a:t>August 28-29, 2013</a:t>
          </a:r>
          <a:endParaRPr lang="en-US" dirty="0">
            <a:latin typeface="Avant Garde"/>
          </a:endParaRPr>
        </a:p>
      </dgm:t>
    </dgm:pt>
    <dgm:pt modelId="{4E1E18DE-EC46-4074-B7D4-9284A8AF802C}" type="parTrans" cxnId="{7028350B-8A6B-4224-8200-79240BBE54C7}">
      <dgm:prSet/>
      <dgm:spPr/>
      <dgm:t>
        <a:bodyPr/>
        <a:lstStyle/>
        <a:p>
          <a:endParaRPr lang="en-US">
            <a:latin typeface="Avant Garde"/>
          </a:endParaRPr>
        </a:p>
      </dgm:t>
    </dgm:pt>
    <dgm:pt modelId="{87E47D5B-1E48-41C3-938D-8393BB1B94F8}" type="sibTrans" cxnId="{7028350B-8A6B-4224-8200-79240BBE54C7}">
      <dgm:prSet/>
      <dgm:spPr/>
      <dgm:t>
        <a:bodyPr/>
        <a:lstStyle/>
        <a:p>
          <a:endParaRPr lang="en-US">
            <a:latin typeface="Avant Garde"/>
          </a:endParaRPr>
        </a:p>
      </dgm:t>
    </dgm:pt>
    <dgm:pt modelId="{5F97DC54-FB0E-47AA-9B4D-1BEEE236EF9C}">
      <dgm:prSet phldrT="[Text]" custT="1"/>
      <dgm:spPr/>
      <dgm:t>
        <a:bodyPr/>
        <a:lstStyle/>
        <a:p>
          <a:r>
            <a:rPr lang="en-US" sz="1500" dirty="0" smtClean="0">
              <a:latin typeface="Avant Garde"/>
              <a:cs typeface="Andalus" panose="02020603050405020304" pitchFamily="18" charset="-78"/>
            </a:rPr>
            <a:t>Staff Development: Experimental Design/Design Process and Project Management </a:t>
          </a:r>
          <a:endParaRPr lang="en-US" sz="1500" dirty="0">
            <a:latin typeface="Avant Garde"/>
          </a:endParaRPr>
        </a:p>
      </dgm:t>
    </dgm:pt>
    <dgm:pt modelId="{11524B90-B0FE-4110-987F-682D4A8AEB5E}" type="parTrans" cxnId="{CFABC7F1-F2F3-4483-8223-4A3008583835}">
      <dgm:prSet/>
      <dgm:spPr/>
      <dgm:t>
        <a:bodyPr/>
        <a:lstStyle/>
        <a:p>
          <a:endParaRPr lang="en-US">
            <a:latin typeface="Avant Garde"/>
          </a:endParaRPr>
        </a:p>
      </dgm:t>
    </dgm:pt>
    <dgm:pt modelId="{D81160C4-EB7D-4164-86BD-6EDF9249C780}" type="sibTrans" cxnId="{CFABC7F1-F2F3-4483-8223-4A3008583835}">
      <dgm:prSet/>
      <dgm:spPr/>
      <dgm:t>
        <a:bodyPr/>
        <a:lstStyle/>
        <a:p>
          <a:endParaRPr lang="en-US">
            <a:latin typeface="Avant Garde"/>
          </a:endParaRPr>
        </a:p>
      </dgm:t>
    </dgm:pt>
    <dgm:pt modelId="{231B60D1-6808-4C73-97CF-0B2C47D7CA43}">
      <dgm:prSet phldrT="[Text]"/>
      <dgm:spPr/>
      <dgm:t>
        <a:bodyPr/>
        <a:lstStyle/>
        <a:p>
          <a:r>
            <a:rPr lang="en-US" dirty="0" smtClean="0">
              <a:latin typeface="Avant Garde"/>
            </a:rPr>
            <a:t>September 2013</a:t>
          </a:r>
          <a:endParaRPr lang="en-US" dirty="0">
            <a:latin typeface="Avant Garde"/>
          </a:endParaRPr>
        </a:p>
      </dgm:t>
    </dgm:pt>
    <dgm:pt modelId="{9876758B-06B4-4974-B007-6D0AA53C684E}" type="parTrans" cxnId="{C3F942C6-733D-4E78-A790-735C6EA2D5C8}">
      <dgm:prSet/>
      <dgm:spPr/>
      <dgm:t>
        <a:bodyPr/>
        <a:lstStyle/>
        <a:p>
          <a:endParaRPr lang="en-US">
            <a:latin typeface="Avant Garde"/>
          </a:endParaRPr>
        </a:p>
      </dgm:t>
    </dgm:pt>
    <dgm:pt modelId="{A8964A59-5904-4352-98FF-CA483596DF0C}" type="sibTrans" cxnId="{C3F942C6-733D-4E78-A790-735C6EA2D5C8}">
      <dgm:prSet/>
      <dgm:spPr/>
      <dgm:t>
        <a:bodyPr/>
        <a:lstStyle/>
        <a:p>
          <a:endParaRPr lang="en-US">
            <a:latin typeface="Avant Garde"/>
          </a:endParaRPr>
        </a:p>
      </dgm:t>
    </dgm:pt>
    <dgm:pt modelId="{CD55DF2C-95DC-4CB4-8233-DE9AC3667A88}">
      <dgm:prSet phldrT="[Text]" custT="1"/>
      <dgm:spPr/>
      <dgm:t>
        <a:bodyPr/>
        <a:lstStyle/>
        <a:p>
          <a:r>
            <a:rPr lang="en-US" sz="1500" dirty="0" smtClean="0">
              <a:latin typeface="Avant Garde"/>
              <a:cs typeface="Andalus" panose="02020603050405020304" pitchFamily="18" charset="-78"/>
            </a:rPr>
            <a:t>Choosing your experiment and designing initial concepts including research</a:t>
          </a:r>
          <a:endParaRPr lang="en-US" sz="1500" dirty="0">
            <a:latin typeface="Avant Garde"/>
          </a:endParaRPr>
        </a:p>
      </dgm:t>
    </dgm:pt>
    <dgm:pt modelId="{4EEFD327-AA78-461F-9648-F7E6A1B9D7FD}" type="parTrans" cxnId="{F812C08C-682D-4502-B6F0-FDD70B9A97B1}">
      <dgm:prSet/>
      <dgm:spPr/>
      <dgm:t>
        <a:bodyPr/>
        <a:lstStyle/>
        <a:p>
          <a:endParaRPr lang="en-US">
            <a:latin typeface="Avant Garde"/>
          </a:endParaRPr>
        </a:p>
      </dgm:t>
    </dgm:pt>
    <dgm:pt modelId="{766417BF-AFD3-4A30-B9D0-042AA816DE5B}" type="sibTrans" cxnId="{F812C08C-682D-4502-B6F0-FDD70B9A97B1}">
      <dgm:prSet/>
      <dgm:spPr/>
      <dgm:t>
        <a:bodyPr/>
        <a:lstStyle/>
        <a:p>
          <a:endParaRPr lang="en-US">
            <a:latin typeface="Avant Garde"/>
          </a:endParaRPr>
        </a:p>
      </dgm:t>
    </dgm:pt>
    <dgm:pt modelId="{9303158F-6556-4D99-A6D1-6138C0AA73E1}">
      <dgm:prSet phldrT="[Text]" custT="1"/>
      <dgm:spPr/>
      <dgm:t>
        <a:bodyPr/>
        <a:lstStyle/>
        <a:p>
          <a:r>
            <a:rPr lang="en-US" sz="1500" dirty="0" smtClean="0">
              <a:latin typeface="Avant Garde"/>
              <a:cs typeface="Andalus" panose="02020603050405020304" pitchFamily="18" charset="-78"/>
            </a:rPr>
            <a:t>Project team development and Project Management implementation</a:t>
          </a:r>
          <a:endParaRPr lang="en-US" sz="1500" dirty="0">
            <a:latin typeface="Avant Garde"/>
          </a:endParaRPr>
        </a:p>
      </dgm:t>
    </dgm:pt>
    <dgm:pt modelId="{D9A29CB8-2600-46B7-9C90-8B30DF56F1C7}" type="parTrans" cxnId="{D38AA6C9-B7BC-4D0D-A9C3-E72510D83F18}">
      <dgm:prSet/>
      <dgm:spPr/>
      <dgm:t>
        <a:bodyPr/>
        <a:lstStyle/>
        <a:p>
          <a:endParaRPr lang="en-US">
            <a:latin typeface="Avant Garde"/>
          </a:endParaRPr>
        </a:p>
      </dgm:t>
    </dgm:pt>
    <dgm:pt modelId="{5BCD79B3-E767-4E4F-8158-B5DDF57E4804}" type="sibTrans" cxnId="{D38AA6C9-B7BC-4D0D-A9C3-E72510D83F18}">
      <dgm:prSet/>
      <dgm:spPr/>
      <dgm:t>
        <a:bodyPr/>
        <a:lstStyle/>
        <a:p>
          <a:endParaRPr lang="en-US">
            <a:latin typeface="Avant Garde"/>
          </a:endParaRPr>
        </a:p>
      </dgm:t>
    </dgm:pt>
    <dgm:pt modelId="{697EF28C-3DA0-49BB-8518-020ECE085879}">
      <dgm:prSet phldrT="[Text]"/>
      <dgm:spPr/>
      <dgm:t>
        <a:bodyPr/>
        <a:lstStyle/>
        <a:p>
          <a:r>
            <a:rPr lang="en-US" dirty="0" smtClean="0">
              <a:latin typeface="Avant Garde"/>
            </a:rPr>
            <a:t>September 2013</a:t>
          </a:r>
          <a:endParaRPr lang="en-US" dirty="0">
            <a:latin typeface="Avant Garde"/>
          </a:endParaRPr>
        </a:p>
      </dgm:t>
    </dgm:pt>
    <dgm:pt modelId="{83D33057-D86F-467E-B2CD-64F06BE97562}" type="sibTrans" cxnId="{2F96B889-F4FD-4387-9490-1E26E0993DCF}">
      <dgm:prSet/>
      <dgm:spPr/>
      <dgm:t>
        <a:bodyPr/>
        <a:lstStyle/>
        <a:p>
          <a:endParaRPr lang="en-US">
            <a:latin typeface="Avant Garde"/>
          </a:endParaRPr>
        </a:p>
      </dgm:t>
    </dgm:pt>
    <dgm:pt modelId="{9B318D55-118B-46D7-8871-EE9BE23A111B}" type="parTrans" cxnId="{2F96B889-F4FD-4387-9490-1E26E0993DCF}">
      <dgm:prSet/>
      <dgm:spPr/>
      <dgm:t>
        <a:bodyPr/>
        <a:lstStyle/>
        <a:p>
          <a:endParaRPr lang="en-US">
            <a:latin typeface="Avant Garde"/>
          </a:endParaRPr>
        </a:p>
      </dgm:t>
    </dgm:pt>
    <dgm:pt modelId="{856D6FE0-3E66-46B1-8F89-DC1223A23CB9}" type="pres">
      <dgm:prSet presAssocID="{7AF388FA-1C1D-4C5E-9043-294555E952BA}" presName="Name0" presStyleCnt="0">
        <dgm:presLayoutVars>
          <dgm:dir/>
          <dgm:animLvl val="lvl"/>
          <dgm:resizeHandles val="exact"/>
        </dgm:presLayoutVars>
      </dgm:prSet>
      <dgm:spPr/>
      <dgm:t>
        <a:bodyPr/>
        <a:lstStyle/>
        <a:p>
          <a:endParaRPr lang="en-US"/>
        </a:p>
      </dgm:t>
    </dgm:pt>
    <dgm:pt modelId="{2D3134B6-7180-49B0-92BF-4B391C4AA080}" type="pres">
      <dgm:prSet presAssocID="{B82944E8-4FEE-40C1-B0CB-1C161352D628}" presName="linNode" presStyleCnt="0"/>
      <dgm:spPr/>
    </dgm:pt>
    <dgm:pt modelId="{CDEF140D-8357-4CE8-AC23-8A70CF4E322A}" type="pres">
      <dgm:prSet presAssocID="{B82944E8-4FEE-40C1-B0CB-1C161352D628}" presName="parentText" presStyleLbl="node1" presStyleIdx="0" presStyleCnt="3">
        <dgm:presLayoutVars>
          <dgm:chMax val="1"/>
          <dgm:bulletEnabled val="1"/>
        </dgm:presLayoutVars>
      </dgm:prSet>
      <dgm:spPr/>
      <dgm:t>
        <a:bodyPr/>
        <a:lstStyle/>
        <a:p>
          <a:endParaRPr lang="en-US"/>
        </a:p>
      </dgm:t>
    </dgm:pt>
    <dgm:pt modelId="{DF46961F-609B-4767-AF28-EE917E07F320}" type="pres">
      <dgm:prSet presAssocID="{B82944E8-4FEE-40C1-B0CB-1C161352D628}" presName="descendantText" presStyleLbl="alignAccFollowNode1" presStyleIdx="0" presStyleCnt="3">
        <dgm:presLayoutVars>
          <dgm:bulletEnabled val="1"/>
        </dgm:presLayoutVars>
      </dgm:prSet>
      <dgm:spPr/>
      <dgm:t>
        <a:bodyPr/>
        <a:lstStyle/>
        <a:p>
          <a:endParaRPr lang="en-US"/>
        </a:p>
      </dgm:t>
    </dgm:pt>
    <dgm:pt modelId="{4EF6FB54-B0C1-45E8-9DCD-0FE01385A6C5}" type="pres">
      <dgm:prSet presAssocID="{87E47D5B-1E48-41C3-938D-8393BB1B94F8}" presName="sp" presStyleCnt="0"/>
      <dgm:spPr/>
    </dgm:pt>
    <dgm:pt modelId="{7FF2664D-B8D9-4637-8F35-DAFD4F54119E}" type="pres">
      <dgm:prSet presAssocID="{231B60D1-6808-4C73-97CF-0B2C47D7CA43}" presName="linNode" presStyleCnt="0"/>
      <dgm:spPr/>
    </dgm:pt>
    <dgm:pt modelId="{354ED6E5-47CD-4DBE-8EF1-E6D3B52E6EC7}" type="pres">
      <dgm:prSet presAssocID="{231B60D1-6808-4C73-97CF-0B2C47D7CA43}" presName="parentText" presStyleLbl="node1" presStyleIdx="1" presStyleCnt="3">
        <dgm:presLayoutVars>
          <dgm:chMax val="1"/>
          <dgm:bulletEnabled val="1"/>
        </dgm:presLayoutVars>
      </dgm:prSet>
      <dgm:spPr/>
      <dgm:t>
        <a:bodyPr/>
        <a:lstStyle/>
        <a:p>
          <a:endParaRPr lang="en-US"/>
        </a:p>
      </dgm:t>
    </dgm:pt>
    <dgm:pt modelId="{1657B168-E49A-403A-AF71-A95C93F5FE4F}" type="pres">
      <dgm:prSet presAssocID="{231B60D1-6808-4C73-97CF-0B2C47D7CA43}" presName="descendantText" presStyleLbl="alignAccFollowNode1" presStyleIdx="1" presStyleCnt="3">
        <dgm:presLayoutVars>
          <dgm:bulletEnabled val="1"/>
        </dgm:presLayoutVars>
      </dgm:prSet>
      <dgm:spPr/>
      <dgm:t>
        <a:bodyPr/>
        <a:lstStyle/>
        <a:p>
          <a:endParaRPr lang="en-US"/>
        </a:p>
      </dgm:t>
    </dgm:pt>
    <dgm:pt modelId="{5010534C-AADC-49A5-8166-DB39ADECB768}" type="pres">
      <dgm:prSet presAssocID="{A8964A59-5904-4352-98FF-CA483596DF0C}" presName="sp" presStyleCnt="0"/>
      <dgm:spPr/>
    </dgm:pt>
    <dgm:pt modelId="{0088D1EF-C771-46F8-A969-1678EB0D4A42}" type="pres">
      <dgm:prSet presAssocID="{697EF28C-3DA0-49BB-8518-020ECE085879}" presName="linNode" presStyleCnt="0"/>
      <dgm:spPr/>
    </dgm:pt>
    <dgm:pt modelId="{95248D54-6E37-4BC1-A898-BE3E71BD073F}" type="pres">
      <dgm:prSet presAssocID="{697EF28C-3DA0-49BB-8518-020ECE085879}" presName="parentText" presStyleLbl="node1" presStyleIdx="2" presStyleCnt="3">
        <dgm:presLayoutVars>
          <dgm:chMax val="1"/>
          <dgm:bulletEnabled val="1"/>
        </dgm:presLayoutVars>
      </dgm:prSet>
      <dgm:spPr/>
      <dgm:t>
        <a:bodyPr/>
        <a:lstStyle/>
        <a:p>
          <a:endParaRPr lang="en-US"/>
        </a:p>
      </dgm:t>
    </dgm:pt>
    <dgm:pt modelId="{272D7E66-8D36-4502-8C19-84B14271127D}" type="pres">
      <dgm:prSet presAssocID="{697EF28C-3DA0-49BB-8518-020ECE085879}" presName="descendantText" presStyleLbl="alignAccFollowNode1" presStyleIdx="2" presStyleCnt="3">
        <dgm:presLayoutVars>
          <dgm:bulletEnabled val="1"/>
        </dgm:presLayoutVars>
      </dgm:prSet>
      <dgm:spPr/>
      <dgm:t>
        <a:bodyPr/>
        <a:lstStyle/>
        <a:p>
          <a:endParaRPr lang="en-US"/>
        </a:p>
      </dgm:t>
    </dgm:pt>
  </dgm:ptLst>
  <dgm:cxnLst>
    <dgm:cxn modelId="{E4DE4402-2F39-4C03-A9B6-B32923CE1F4C}" type="presOf" srcId="{CD55DF2C-95DC-4CB4-8233-DE9AC3667A88}" destId="{1657B168-E49A-403A-AF71-A95C93F5FE4F}" srcOrd="0" destOrd="0" presId="urn:microsoft.com/office/officeart/2005/8/layout/vList5"/>
    <dgm:cxn modelId="{BCFD4A82-A89F-49CA-8764-EEB17CA4C629}" type="presOf" srcId="{697EF28C-3DA0-49BB-8518-020ECE085879}" destId="{95248D54-6E37-4BC1-A898-BE3E71BD073F}" srcOrd="0" destOrd="0" presId="urn:microsoft.com/office/officeart/2005/8/layout/vList5"/>
    <dgm:cxn modelId="{8C481E58-E738-4A72-AA91-07D5A4118829}" type="presOf" srcId="{231B60D1-6808-4C73-97CF-0B2C47D7CA43}" destId="{354ED6E5-47CD-4DBE-8EF1-E6D3B52E6EC7}" srcOrd="0" destOrd="0" presId="urn:microsoft.com/office/officeart/2005/8/layout/vList5"/>
    <dgm:cxn modelId="{CED353D2-C5AF-429C-ABFA-537D6D7B01F5}" type="presOf" srcId="{9303158F-6556-4D99-A6D1-6138C0AA73E1}" destId="{272D7E66-8D36-4502-8C19-84B14271127D}" srcOrd="0" destOrd="0" presId="urn:microsoft.com/office/officeart/2005/8/layout/vList5"/>
    <dgm:cxn modelId="{C3F942C6-733D-4E78-A790-735C6EA2D5C8}" srcId="{7AF388FA-1C1D-4C5E-9043-294555E952BA}" destId="{231B60D1-6808-4C73-97CF-0B2C47D7CA43}" srcOrd="1" destOrd="0" parTransId="{9876758B-06B4-4974-B007-6D0AA53C684E}" sibTransId="{A8964A59-5904-4352-98FF-CA483596DF0C}"/>
    <dgm:cxn modelId="{D38AA6C9-B7BC-4D0D-A9C3-E72510D83F18}" srcId="{697EF28C-3DA0-49BB-8518-020ECE085879}" destId="{9303158F-6556-4D99-A6D1-6138C0AA73E1}" srcOrd="0" destOrd="0" parTransId="{D9A29CB8-2600-46B7-9C90-8B30DF56F1C7}" sibTransId="{5BCD79B3-E767-4E4F-8158-B5DDF57E4804}"/>
    <dgm:cxn modelId="{87FCFE83-E364-4DEB-A51C-62112F460781}" type="presOf" srcId="{7AF388FA-1C1D-4C5E-9043-294555E952BA}" destId="{856D6FE0-3E66-46B1-8F89-DC1223A23CB9}" srcOrd="0" destOrd="0" presId="urn:microsoft.com/office/officeart/2005/8/layout/vList5"/>
    <dgm:cxn modelId="{A1C724CB-1E73-4547-8306-D59974C23065}" type="presOf" srcId="{B82944E8-4FEE-40C1-B0CB-1C161352D628}" destId="{CDEF140D-8357-4CE8-AC23-8A70CF4E322A}" srcOrd="0" destOrd="0" presId="urn:microsoft.com/office/officeart/2005/8/layout/vList5"/>
    <dgm:cxn modelId="{7028350B-8A6B-4224-8200-79240BBE54C7}" srcId="{7AF388FA-1C1D-4C5E-9043-294555E952BA}" destId="{B82944E8-4FEE-40C1-B0CB-1C161352D628}" srcOrd="0" destOrd="0" parTransId="{4E1E18DE-EC46-4074-B7D4-9284A8AF802C}" sibTransId="{87E47D5B-1E48-41C3-938D-8393BB1B94F8}"/>
    <dgm:cxn modelId="{CFABC7F1-F2F3-4483-8223-4A3008583835}" srcId="{B82944E8-4FEE-40C1-B0CB-1C161352D628}" destId="{5F97DC54-FB0E-47AA-9B4D-1BEEE236EF9C}" srcOrd="0" destOrd="0" parTransId="{11524B90-B0FE-4110-987F-682D4A8AEB5E}" sibTransId="{D81160C4-EB7D-4164-86BD-6EDF9249C780}"/>
    <dgm:cxn modelId="{5D8D9DE5-DCF8-49BD-9905-3D53BF8D35BC}" type="presOf" srcId="{5F97DC54-FB0E-47AA-9B4D-1BEEE236EF9C}" destId="{DF46961F-609B-4767-AF28-EE917E07F320}" srcOrd="0" destOrd="0" presId="urn:microsoft.com/office/officeart/2005/8/layout/vList5"/>
    <dgm:cxn modelId="{2F96B889-F4FD-4387-9490-1E26E0993DCF}" srcId="{7AF388FA-1C1D-4C5E-9043-294555E952BA}" destId="{697EF28C-3DA0-49BB-8518-020ECE085879}" srcOrd="2" destOrd="0" parTransId="{9B318D55-118B-46D7-8871-EE9BE23A111B}" sibTransId="{83D33057-D86F-467E-B2CD-64F06BE97562}"/>
    <dgm:cxn modelId="{F812C08C-682D-4502-B6F0-FDD70B9A97B1}" srcId="{231B60D1-6808-4C73-97CF-0B2C47D7CA43}" destId="{CD55DF2C-95DC-4CB4-8233-DE9AC3667A88}" srcOrd="0" destOrd="0" parTransId="{4EEFD327-AA78-461F-9648-F7E6A1B9D7FD}" sibTransId="{766417BF-AFD3-4A30-B9D0-042AA816DE5B}"/>
    <dgm:cxn modelId="{95A5EABB-DFB3-4BD3-8DDE-0FD485E5CD3C}" type="presParOf" srcId="{856D6FE0-3E66-46B1-8F89-DC1223A23CB9}" destId="{2D3134B6-7180-49B0-92BF-4B391C4AA080}" srcOrd="0" destOrd="0" presId="urn:microsoft.com/office/officeart/2005/8/layout/vList5"/>
    <dgm:cxn modelId="{9A9261AC-7195-4B94-884C-786460B018E4}" type="presParOf" srcId="{2D3134B6-7180-49B0-92BF-4B391C4AA080}" destId="{CDEF140D-8357-4CE8-AC23-8A70CF4E322A}" srcOrd="0" destOrd="0" presId="urn:microsoft.com/office/officeart/2005/8/layout/vList5"/>
    <dgm:cxn modelId="{B833F7DF-F7FE-45A5-A2ED-9952403F21C0}" type="presParOf" srcId="{2D3134B6-7180-49B0-92BF-4B391C4AA080}" destId="{DF46961F-609B-4767-AF28-EE917E07F320}" srcOrd="1" destOrd="0" presId="urn:microsoft.com/office/officeart/2005/8/layout/vList5"/>
    <dgm:cxn modelId="{76A9676B-6B99-4E52-8200-A36BDD86C00B}" type="presParOf" srcId="{856D6FE0-3E66-46B1-8F89-DC1223A23CB9}" destId="{4EF6FB54-B0C1-45E8-9DCD-0FE01385A6C5}" srcOrd="1" destOrd="0" presId="urn:microsoft.com/office/officeart/2005/8/layout/vList5"/>
    <dgm:cxn modelId="{FAB97CEA-78C5-4B7F-A3A7-1E2B7AB620E2}" type="presParOf" srcId="{856D6FE0-3E66-46B1-8F89-DC1223A23CB9}" destId="{7FF2664D-B8D9-4637-8F35-DAFD4F54119E}" srcOrd="2" destOrd="0" presId="urn:microsoft.com/office/officeart/2005/8/layout/vList5"/>
    <dgm:cxn modelId="{7A1B68A9-B5B3-4BD9-A53E-F7F9457F053A}" type="presParOf" srcId="{7FF2664D-B8D9-4637-8F35-DAFD4F54119E}" destId="{354ED6E5-47CD-4DBE-8EF1-E6D3B52E6EC7}" srcOrd="0" destOrd="0" presId="urn:microsoft.com/office/officeart/2005/8/layout/vList5"/>
    <dgm:cxn modelId="{2F22661F-E824-479B-A486-C8EB717D3D93}" type="presParOf" srcId="{7FF2664D-B8D9-4637-8F35-DAFD4F54119E}" destId="{1657B168-E49A-403A-AF71-A95C93F5FE4F}" srcOrd="1" destOrd="0" presId="urn:microsoft.com/office/officeart/2005/8/layout/vList5"/>
    <dgm:cxn modelId="{22001EE2-68C5-4264-84C9-BBEBFB46F144}" type="presParOf" srcId="{856D6FE0-3E66-46B1-8F89-DC1223A23CB9}" destId="{5010534C-AADC-49A5-8166-DB39ADECB768}" srcOrd="3" destOrd="0" presId="urn:microsoft.com/office/officeart/2005/8/layout/vList5"/>
    <dgm:cxn modelId="{63AE9D3A-BC54-4825-ADD7-D3D57073C667}" type="presParOf" srcId="{856D6FE0-3E66-46B1-8F89-DC1223A23CB9}" destId="{0088D1EF-C771-46F8-A969-1678EB0D4A42}" srcOrd="4" destOrd="0" presId="urn:microsoft.com/office/officeart/2005/8/layout/vList5"/>
    <dgm:cxn modelId="{B65A1F00-87F9-48BB-82E5-CA794AA68323}" type="presParOf" srcId="{0088D1EF-C771-46F8-A969-1678EB0D4A42}" destId="{95248D54-6E37-4BC1-A898-BE3E71BD073F}" srcOrd="0" destOrd="0" presId="urn:microsoft.com/office/officeart/2005/8/layout/vList5"/>
    <dgm:cxn modelId="{3C4F7FFF-30AE-4D5F-A546-B4B1F41E071A}" type="presParOf" srcId="{0088D1EF-C771-46F8-A969-1678EB0D4A42}" destId="{272D7E66-8D36-4502-8C19-84B14271127D}"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F388FA-1C1D-4C5E-9043-294555E952B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B82944E8-4FEE-40C1-B0CB-1C161352D628}">
      <dgm:prSet phldrT="[Text]" custT="1"/>
      <dgm:spPr/>
      <dgm:t>
        <a:bodyPr/>
        <a:lstStyle/>
        <a:p>
          <a:r>
            <a:rPr lang="en-US" sz="2300" dirty="0" smtClean="0">
              <a:latin typeface="Avant Garde"/>
            </a:rPr>
            <a:t>Feb 2014</a:t>
          </a:r>
          <a:endParaRPr lang="en-US" sz="2300" dirty="0">
            <a:latin typeface="Avant Garde"/>
          </a:endParaRPr>
        </a:p>
      </dgm:t>
    </dgm:pt>
    <dgm:pt modelId="{4E1E18DE-EC46-4074-B7D4-9284A8AF802C}" type="parTrans" cxnId="{7028350B-8A6B-4224-8200-79240BBE54C7}">
      <dgm:prSet/>
      <dgm:spPr/>
      <dgm:t>
        <a:bodyPr/>
        <a:lstStyle/>
        <a:p>
          <a:endParaRPr lang="en-US">
            <a:latin typeface="Avant Garde"/>
          </a:endParaRPr>
        </a:p>
      </dgm:t>
    </dgm:pt>
    <dgm:pt modelId="{87E47D5B-1E48-41C3-938D-8393BB1B94F8}" type="sibTrans" cxnId="{7028350B-8A6B-4224-8200-79240BBE54C7}">
      <dgm:prSet/>
      <dgm:spPr/>
      <dgm:t>
        <a:bodyPr/>
        <a:lstStyle/>
        <a:p>
          <a:endParaRPr lang="en-US">
            <a:latin typeface="Avant Garde"/>
          </a:endParaRPr>
        </a:p>
      </dgm:t>
    </dgm:pt>
    <dgm:pt modelId="{5F97DC54-FB0E-47AA-9B4D-1BEEE236EF9C}">
      <dgm:prSet phldrT="[Text]" custT="1"/>
      <dgm:spPr/>
      <dgm:t>
        <a:bodyPr/>
        <a:lstStyle/>
        <a:p>
          <a:r>
            <a:rPr lang="en-US" sz="1500" dirty="0" smtClean="0">
              <a:latin typeface="Avant Garde"/>
              <a:cs typeface="Andalus" panose="02020603050405020304" pitchFamily="18" charset="-78"/>
            </a:rPr>
            <a:t>Finalize Test Experiment Data Package** </a:t>
          </a:r>
          <a:endParaRPr lang="en-US" sz="1500" dirty="0">
            <a:latin typeface="Avant Garde"/>
          </a:endParaRPr>
        </a:p>
      </dgm:t>
    </dgm:pt>
    <dgm:pt modelId="{11524B90-B0FE-4110-987F-682D4A8AEB5E}" type="parTrans" cxnId="{CFABC7F1-F2F3-4483-8223-4A3008583835}">
      <dgm:prSet/>
      <dgm:spPr/>
      <dgm:t>
        <a:bodyPr/>
        <a:lstStyle/>
        <a:p>
          <a:endParaRPr lang="en-US">
            <a:latin typeface="Avant Garde"/>
          </a:endParaRPr>
        </a:p>
      </dgm:t>
    </dgm:pt>
    <dgm:pt modelId="{D81160C4-EB7D-4164-86BD-6EDF9249C780}" type="sibTrans" cxnId="{CFABC7F1-F2F3-4483-8223-4A3008583835}">
      <dgm:prSet/>
      <dgm:spPr/>
      <dgm:t>
        <a:bodyPr/>
        <a:lstStyle/>
        <a:p>
          <a:endParaRPr lang="en-US">
            <a:latin typeface="Avant Garde"/>
          </a:endParaRPr>
        </a:p>
      </dgm:t>
    </dgm:pt>
    <dgm:pt modelId="{231B60D1-6808-4C73-97CF-0B2C47D7CA43}">
      <dgm:prSet phldrT="[Text]" custT="1"/>
      <dgm:spPr/>
      <dgm:t>
        <a:bodyPr/>
        <a:lstStyle/>
        <a:p>
          <a:r>
            <a:rPr lang="en-US" sz="2300" dirty="0" smtClean="0">
              <a:latin typeface="Avant Garde"/>
            </a:rPr>
            <a:t>Jan-April 2014</a:t>
          </a:r>
          <a:endParaRPr lang="en-US" sz="2300" dirty="0">
            <a:latin typeface="Avant Garde"/>
          </a:endParaRPr>
        </a:p>
      </dgm:t>
    </dgm:pt>
    <dgm:pt modelId="{9876758B-06B4-4974-B007-6D0AA53C684E}" type="parTrans" cxnId="{C3F942C6-733D-4E78-A790-735C6EA2D5C8}">
      <dgm:prSet/>
      <dgm:spPr/>
      <dgm:t>
        <a:bodyPr/>
        <a:lstStyle/>
        <a:p>
          <a:endParaRPr lang="en-US">
            <a:latin typeface="Avant Garde"/>
          </a:endParaRPr>
        </a:p>
      </dgm:t>
    </dgm:pt>
    <dgm:pt modelId="{A8964A59-5904-4352-98FF-CA483596DF0C}" type="sibTrans" cxnId="{C3F942C6-733D-4E78-A790-735C6EA2D5C8}">
      <dgm:prSet/>
      <dgm:spPr/>
      <dgm:t>
        <a:bodyPr/>
        <a:lstStyle/>
        <a:p>
          <a:endParaRPr lang="en-US">
            <a:latin typeface="Avant Garde"/>
          </a:endParaRPr>
        </a:p>
      </dgm:t>
    </dgm:pt>
    <dgm:pt modelId="{CD55DF2C-95DC-4CB4-8233-DE9AC3667A88}">
      <dgm:prSet phldrT="[Text]" custT="1"/>
      <dgm:spPr/>
      <dgm:t>
        <a:bodyPr/>
        <a:lstStyle/>
        <a:p>
          <a:r>
            <a:rPr lang="en-US" sz="1500" dirty="0" smtClean="0">
              <a:latin typeface="Avant Garde"/>
              <a:cs typeface="Andalus" panose="02020603050405020304" pitchFamily="18" charset="-78"/>
            </a:rPr>
            <a:t>Integration Process with NanoRacks </a:t>
          </a:r>
          <a:endParaRPr lang="en-US" sz="1500" dirty="0">
            <a:latin typeface="Avant Garde"/>
          </a:endParaRPr>
        </a:p>
      </dgm:t>
    </dgm:pt>
    <dgm:pt modelId="{4EEFD327-AA78-461F-9648-F7E6A1B9D7FD}" type="parTrans" cxnId="{F812C08C-682D-4502-B6F0-FDD70B9A97B1}">
      <dgm:prSet/>
      <dgm:spPr/>
      <dgm:t>
        <a:bodyPr/>
        <a:lstStyle/>
        <a:p>
          <a:endParaRPr lang="en-US">
            <a:latin typeface="Avant Garde"/>
          </a:endParaRPr>
        </a:p>
      </dgm:t>
    </dgm:pt>
    <dgm:pt modelId="{766417BF-AFD3-4A30-B9D0-042AA816DE5B}" type="sibTrans" cxnId="{F812C08C-682D-4502-B6F0-FDD70B9A97B1}">
      <dgm:prSet/>
      <dgm:spPr/>
      <dgm:t>
        <a:bodyPr/>
        <a:lstStyle/>
        <a:p>
          <a:endParaRPr lang="en-US">
            <a:latin typeface="Avant Garde"/>
          </a:endParaRPr>
        </a:p>
      </dgm:t>
    </dgm:pt>
    <dgm:pt modelId="{697EF28C-3DA0-49BB-8518-020ECE085879}">
      <dgm:prSet phldrT="[Text]" custT="1"/>
      <dgm:spPr/>
      <dgm:t>
        <a:bodyPr/>
        <a:lstStyle/>
        <a:p>
          <a:r>
            <a:rPr lang="en-US" sz="2300" dirty="0" smtClean="0">
              <a:latin typeface="Avant Garde"/>
            </a:rPr>
            <a:t>June 2014</a:t>
          </a:r>
          <a:endParaRPr lang="en-US" sz="2300" dirty="0">
            <a:latin typeface="Avant Garde"/>
          </a:endParaRPr>
        </a:p>
      </dgm:t>
    </dgm:pt>
    <dgm:pt modelId="{9B318D55-118B-46D7-8871-EE9BE23A111B}" type="parTrans" cxnId="{2F96B889-F4FD-4387-9490-1E26E0993DCF}">
      <dgm:prSet/>
      <dgm:spPr/>
      <dgm:t>
        <a:bodyPr/>
        <a:lstStyle/>
        <a:p>
          <a:endParaRPr lang="en-US">
            <a:latin typeface="Avant Garde"/>
          </a:endParaRPr>
        </a:p>
      </dgm:t>
    </dgm:pt>
    <dgm:pt modelId="{83D33057-D86F-467E-B2CD-64F06BE97562}" type="sibTrans" cxnId="{2F96B889-F4FD-4387-9490-1E26E0993DCF}">
      <dgm:prSet/>
      <dgm:spPr/>
      <dgm:t>
        <a:bodyPr/>
        <a:lstStyle/>
        <a:p>
          <a:endParaRPr lang="en-US">
            <a:latin typeface="Avant Garde"/>
          </a:endParaRPr>
        </a:p>
      </dgm:t>
    </dgm:pt>
    <dgm:pt modelId="{9303158F-6556-4D99-A6D1-6138C0AA73E1}">
      <dgm:prSet phldrT="[Text]" custT="1"/>
      <dgm:spPr/>
      <dgm:t>
        <a:bodyPr/>
        <a:lstStyle/>
        <a:p>
          <a:r>
            <a:rPr lang="en-US" sz="1500" dirty="0" smtClean="0">
              <a:latin typeface="Avant Garde"/>
              <a:cs typeface="Andalus" panose="02020603050405020304" pitchFamily="18" charset="-78"/>
            </a:rPr>
            <a:t>Postflight white paper composed including ground based studies and space flight studies </a:t>
          </a:r>
          <a:endParaRPr lang="en-US" sz="1500" dirty="0">
            <a:latin typeface="Avant Garde"/>
          </a:endParaRPr>
        </a:p>
      </dgm:t>
    </dgm:pt>
    <dgm:pt modelId="{D9A29CB8-2600-46B7-9C90-8B30DF56F1C7}" type="parTrans" cxnId="{D38AA6C9-B7BC-4D0D-A9C3-E72510D83F18}">
      <dgm:prSet/>
      <dgm:spPr/>
      <dgm:t>
        <a:bodyPr/>
        <a:lstStyle/>
        <a:p>
          <a:endParaRPr lang="en-US">
            <a:latin typeface="Avant Garde"/>
          </a:endParaRPr>
        </a:p>
      </dgm:t>
    </dgm:pt>
    <dgm:pt modelId="{5BCD79B3-E767-4E4F-8158-B5DDF57E4804}" type="sibTrans" cxnId="{D38AA6C9-B7BC-4D0D-A9C3-E72510D83F18}">
      <dgm:prSet/>
      <dgm:spPr/>
      <dgm:t>
        <a:bodyPr/>
        <a:lstStyle/>
        <a:p>
          <a:endParaRPr lang="en-US">
            <a:latin typeface="Avant Garde"/>
          </a:endParaRPr>
        </a:p>
      </dgm:t>
    </dgm:pt>
    <dgm:pt modelId="{856D6FE0-3E66-46B1-8F89-DC1223A23CB9}" type="pres">
      <dgm:prSet presAssocID="{7AF388FA-1C1D-4C5E-9043-294555E952BA}" presName="Name0" presStyleCnt="0">
        <dgm:presLayoutVars>
          <dgm:dir/>
          <dgm:animLvl val="lvl"/>
          <dgm:resizeHandles val="exact"/>
        </dgm:presLayoutVars>
      </dgm:prSet>
      <dgm:spPr/>
      <dgm:t>
        <a:bodyPr/>
        <a:lstStyle/>
        <a:p>
          <a:endParaRPr lang="en-US"/>
        </a:p>
      </dgm:t>
    </dgm:pt>
    <dgm:pt modelId="{2D3134B6-7180-49B0-92BF-4B391C4AA080}" type="pres">
      <dgm:prSet presAssocID="{B82944E8-4FEE-40C1-B0CB-1C161352D628}" presName="linNode" presStyleCnt="0"/>
      <dgm:spPr/>
    </dgm:pt>
    <dgm:pt modelId="{CDEF140D-8357-4CE8-AC23-8A70CF4E322A}" type="pres">
      <dgm:prSet presAssocID="{B82944E8-4FEE-40C1-B0CB-1C161352D628}" presName="parentText" presStyleLbl="node1" presStyleIdx="0" presStyleCnt="3">
        <dgm:presLayoutVars>
          <dgm:chMax val="1"/>
          <dgm:bulletEnabled val="1"/>
        </dgm:presLayoutVars>
      </dgm:prSet>
      <dgm:spPr/>
      <dgm:t>
        <a:bodyPr/>
        <a:lstStyle/>
        <a:p>
          <a:endParaRPr lang="en-US"/>
        </a:p>
      </dgm:t>
    </dgm:pt>
    <dgm:pt modelId="{DF46961F-609B-4767-AF28-EE917E07F320}" type="pres">
      <dgm:prSet presAssocID="{B82944E8-4FEE-40C1-B0CB-1C161352D628}" presName="descendantText" presStyleLbl="alignAccFollowNode1" presStyleIdx="0" presStyleCnt="3">
        <dgm:presLayoutVars>
          <dgm:bulletEnabled val="1"/>
        </dgm:presLayoutVars>
      </dgm:prSet>
      <dgm:spPr/>
      <dgm:t>
        <a:bodyPr/>
        <a:lstStyle/>
        <a:p>
          <a:endParaRPr lang="en-US"/>
        </a:p>
      </dgm:t>
    </dgm:pt>
    <dgm:pt modelId="{4EF6FB54-B0C1-45E8-9DCD-0FE01385A6C5}" type="pres">
      <dgm:prSet presAssocID="{87E47D5B-1E48-41C3-938D-8393BB1B94F8}" presName="sp" presStyleCnt="0"/>
      <dgm:spPr/>
    </dgm:pt>
    <dgm:pt modelId="{7FF2664D-B8D9-4637-8F35-DAFD4F54119E}" type="pres">
      <dgm:prSet presAssocID="{231B60D1-6808-4C73-97CF-0B2C47D7CA43}" presName="linNode" presStyleCnt="0"/>
      <dgm:spPr/>
    </dgm:pt>
    <dgm:pt modelId="{354ED6E5-47CD-4DBE-8EF1-E6D3B52E6EC7}" type="pres">
      <dgm:prSet presAssocID="{231B60D1-6808-4C73-97CF-0B2C47D7CA43}" presName="parentText" presStyleLbl="node1" presStyleIdx="1" presStyleCnt="3">
        <dgm:presLayoutVars>
          <dgm:chMax val="1"/>
          <dgm:bulletEnabled val="1"/>
        </dgm:presLayoutVars>
      </dgm:prSet>
      <dgm:spPr/>
      <dgm:t>
        <a:bodyPr/>
        <a:lstStyle/>
        <a:p>
          <a:endParaRPr lang="en-US"/>
        </a:p>
      </dgm:t>
    </dgm:pt>
    <dgm:pt modelId="{1657B168-E49A-403A-AF71-A95C93F5FE4F}" type="pres">
      <dgm:prSet presAssocID="{231B60D1-6808-4C73-97CF-0B2C47D7CA43}" presName="descendantText" presStyleLbl="alignAccFollowNode1" presStyleIdx="1" presStyleCnt="3">
        <dgm:presLayoutVars>
          <dgm:bulletEnabled val="1"/>
        </dgm:presLayoutVars>
      </dgm:prSet>
      <dgm:spPr/>
      <dgm:t>
        <a:bodyPr/>
        <a:lstStyle/>
        <a:p>
          <a:endParaRPr lang="en-US"/>
        </a:p>
      </dgm:t>
    </dgm:pt>
    <dgm:pt modelId="{5010534C-AADC-49A5-8166-DB39ADECB768}" type="pres">
      <dgm:prSet presAssocID="{A8964A59-5904-4352-98FF-CA483596DF0C}" presName="sp" presStyleCnt="0"/>
      <dgm:spPr/>
    </dgm:pt>
    <dgm:pt modelId="{0088D1EF-C771-46F8-A969-1678EB0D4A42}" type="pres">
      <dgm:prSet presAssocID="{697EF28C-3DA0-49BB-8518-020ECE085879}" presName="linNode" presStyleCnt="0"/>
      <dgm:spPr/>
    </dgm:pt>
    <dgm:pt modelId="{95248D54-6E37-4BC1-A898-BE3E71BD073F}" type="pres">
      <dgm:prSet presAssocID="{697EF28C-3DA0-49BB-8518-020ECE085879}" presName="parentText" presStyleLbl="node1" presStyleIdx="2" presStyleCnt="3">
        <dgm:presLayoutVars>
          <dgm:chMax val="1"/>
          <dgm:bulletEnabled val="1"/>
        </dgm:presLayoutVars>
      </dgm:prSet>
      <dgm:spPr/>
      <dgm:t>
        <a:bodyPr/>
        <a:lstStyle/>
        <a:p>
          <a:endParaRPr lang="en-US"/>
        </a:p>
      </dgm:t>
    </dgm:pt>
    <dgm:pt modelId="{272D7E66-8D36-4502-8C19-84B14271127D}" type="pres">
      <dgm:prSet presAssocID="{697EF28C-3DA0-49BB-8518-020ECE085879}" presName="descendantText" presStyleLbl="alignAccFollowNode1" presStyleIdx="2" presStyleCnt="3">
        <dgm:presLayoutVars>
          <dgm:bulletEnabled val="1"/>
        </dgm:presLayoutVars>
      </dgm:prSet>
      <dgm:spPr/>
      <dgm:t>
        <a:bodyPr/>
        <a:lstStyle/>
        <a:p>
          <a:endParaRPr lang="en-US"/>
        </a:p>
      </dgm:t>
    </dgm:pt>
  </dgm:ptLst>
  <dgm:cxnLst>
    <dgm:cxn modelId="{E4AC3ADF-D35C-40CE-BEA1-51AA9FB01C7F}" type="presOf" srcId="{B82944E8-4FEE-40C1-B0CB-1C161352D628}" destId="{CDEF140D-8357-4CE8-AC23-8A70CF4E322A}" srcOrd="0" destOrd="0" presId="urn:microsoft.com/office/officeart/2005/8/layout/vList5"/>
    <dgm:cxn modelId="{54E26E4D-A6DA-40A7-8AEA-D10400EE44F0}" type="presOf" srcId="{CD55DF2C-95DC-4CB4-8233-DE9AC3667A88}" destId="{1657B168-E49A-403A-AF71-A95C93F5FE4F}" srcOrd="0" destOrd="0" presId="urn:microsoft.com/office/officeart/2005/8/layout/vList5"/>
    <dgm:cxn modelId="{1C7DA895-FEDD-461B-8769-C923A5A11692}" type="presOf" srcId="{697EF28C-3DA0-49BB-8518-020ECE085879}" destId="{95248D54-6E37-4BC1-A898-BE3E71BD073F}" srcOrd="0" destOrd="0" presId="urn:microsoft.com/office/officeart/2005/8/layout/vList5"/>
    <dgm:cxn modelId="{7B457BEB-5B15-4A80-A66C-13A5754B0EDD}" type="presOf" srcId="{9303158F-6556-4D99-A6D1-6138C0AA73E1}" destId="{272D7E66-8D36-4502-8C19-84B14271127D}" srcOrd="0" destOrd="0" presId="urn:microsoft.com/office/officeart/2005/8/layout/vList5"/>
    <dgm:cxn modelId="{46D6A405-F207-4B82-95EE-8584021D5EDC}" type="presOf" srcId="{7AF388FA-1C1D-4C5E-9043-294555E952BA}" destId="{856D6FE0-3E66-46B1-8F89-DC1223A23CB9}" srcOrd="0" destOrd="0" presId="urn:microsoft.com/office/officeart/2005/8/layout/vList5"/>
    <dgm:cxn modelId="{C3F942C6-733D-4E78-A790-735C6EA2D5C8}" srcId="{7AF388FA-1C1D-4C5E-9043-294555E952BA}" destId="{231B60D1-6808-4C73-97CF-0B2C47D7CA43}" srcOrd="1" destOrd="0" parTransId="{9876758B-06B4-4974-B007-6D0AA53C684E}" sibTransId="{A8964A59-5904-4352-98FF-CA483596DF0C}"/>
    <dgm:cxn modelId="{D38AA6C9-B7BC-4D0D-A9C3-E72510D83F18}" srcId="{697EF28C-3DA0-49BB-8518-020ECE085879}" destId="{9303158F-6556-4D99-A6D1-6138C0AA73E1}" srcOrd="0" destOrd="0" parTransId="{D9A29CB8-2600-46B7-9C90-8B30DF56F1C7}" sibTransId="{5BCD79B3-E767-4E4F-8158-B5DDF57E4804}"/>
    <dgm:cxn modelId="{7028350B-8A6B-4224-8200-79240BBE54C7}" srcId="{7AF388FA-1C1D-4C5E-9043-294555E952BA}" destId="{B82944E8-4FEE-40C1-B0CB-1C161352D628}" srcOrd="0" destOrd="0" parTransId="{4E1E18DE-EC46-4074-B7D4-9284A8AF802C}" sibTransId="{87E47D5B-1E48-41C3-938D-8393BB1B94F8}"/>
    <dgm:cxn modelId="{CFABC7F1-F2F3-4483-8223-4A3008583835}" srcId="{B82944E8-4FEE-40C1-B0CB-1C161352D628}" destId="{5F97DC54-FB0E-47AA-9B4D-1BEEE236EF9C}" srcOrd="0" destOrd="0" parTransId="{11524B90-B0FE-4110-987F-682D4A8AEB5E}" sibTransId="{D81160C4-EB7D-4164-86BD-6EDF9249C780}"/>
    <dgm:cxn modelId="{13D5B3F9-D794-48FD-A34D-9922ADAE5326}" type="presOf" srcId="{5F97DC54-FB0E-47AA-9B4D-1BEEE236EF9C}" destId="{DF46961F-609B-4767-AF28-EE917E07F320}" srcOrd="0" destOrd="0" presId="urn:microsoft.com/office/officeart/2005/8/layout/vList5"/>
    <dgm:cxn modelId="{2F96B889-F4FD-4387-9490-1E26E0993DCF}" srcId="{7AF388FA-1C1D-4C5E-9043-294555E952BA}" destId="{697EF28C-3DA0-49BB-8518-020ECE085879}" srcOrd="2" destOrd="0" parTransId="{9B318D55-118B-46D7-8871-EE9BE23A111B}" sibTransId="{83D33057-D86F-467E-B2CD-64F06BE97562}"/>
    <dgm:cxn modelId="{F812C08C-682D-4502-B6F0-FDD70B9A97B1}" srcId="{231B60D1-6808-4C73-97CF-0B2C47D7CA43}" destId="{CD55DF2C-95DC-4CB4-8233-DE9AC3667A88}" srcOrd="0" destOrd="0" parTransId="{4EEFD327-AA78-461F-9648-F7E6A1B9D7FD}" sibTransId="{766417BF-AFD3-4A30-B9D0-042AA816DE5B}"/>
    <dgm:cxn modelId="{08DDEED4-AFC6-4C56-B151-88F0D2C2A0A5}" type="presOf" srcId="{231B60D1-6808-4C73-97CF-0B2C47D7CA43}" destId="{354ED6E5-47CD-4DBE-8EF1-E6D3B52E6EC7}" srcOrd="0" destOrd="0" presId="urn:microsoft.com/office/officeart/2005/8/layout/vList5"/>
    <dgm:cxn modelId="{74EF5FF5-27B1-46E8-AF84-2EF62BA5FD4A}" type="presParOf" srcId="{856D6FE0-3E66-46B1-8F89-DC1223A23CB9}" destId="{2D3134B6-7180-49B0-92BF-4B391C4AA080}" srcOrd="0" destOrd="0" presId="urn:microsoft.com/office/officeart/2005/8/layout/vList5"/>
    <dgm:cxn modelId="{3E95DB69-260F-4744-9781-4EC0B839DB17}" type="presParOf" srcId="{2D3134B6-7180-49B0-92BF-4B391C4AA080}" destId="{CDEF140D-8357-4CE8-AC23-8A70CF4E322A}" srcOrd="0" destOrd="0" presId="urn:microsoft.com/office/officeart/2005/8/layout/vList5"/>
    <dgm:cxn modelId="{E040CDE1-75BB-4A9B-A30E-CC9FF68DA94A}" type="presParOf" srcId="{2D3134B6-7180-49B0-92BF-4B391C4AA080}" destId="{DF46961F-609B-4767-AF28-EE917E07F320}" srcOrd="1" destOrd="0" presId="urn:microsoft.com/office/officeart/2005/8/layout/vList5"/>
    <dgm:cxn modelId="{889E6433-A8BC-46E8-8055-D215D8597883}" type="presParOf" srcId="{856D6FE0-3E66-46B1-8F89-DC1223A23CB9}" destId="{4EF6FB54-B0C1-45E8-9DCD-0FE01385A6C5}" srcOrd="1" destOrd="0" presId="urn:microsoft.com/office/officeart/2005/8/layout/vList5"/>
    <dgm:cxn modelId="{C5F10912-D3F6-48F1-A535-A22CD92352CA}" type="presParOf" srcId="{856D6FE0-3E66-46B1-8F89-DC1223A23CB9}" destId="{7FF2664D-B8D9-4637-8F35-DAFD4F54119E}" srcOrd="2" destOrd="0" presId="urn:microsoft.com/office/officeart/2005/8/layout/vList5"/>
    <dgm:cxn modelId="{336ED4D4-8E7F-49C2-A7CF-AF117D8B82EB}" type="presParOf" srcId="{7FF2664D-B8D9-4637-8F35-DAFD4F54119E}" destId="{354ED6E5-47CD-4DBE-8EF1-E6D3B52E6EC7}" srcOrd="0" destOrd="0" presId="urn:microsoft.com/office/officeart/2005/8/layout/vList5"/>
    <dgm:cxn modelId="{662FA03F-CE2E-4D7E-A221-851DC1528AF7}" type="presParOf" srcId="{7FF2664D-B8D9-4637-8F35-DAFD4F54119E}" destId="{1657B168-E49A-403A-AF71-A95C93F5FE4F}" srcOrd="1" destOrd="0" presId="urn:microsoft.com/office/officeart/2005/8/layout/vList5"/>
    <dgm:cxn modelId="{CC7B79E8-B098-4513-89B2-DD420D50BC56}" type="presParOf" srcId="{856D6FE0-3E66-46B1-8F89-DC1223A23CB9}" destId="{5010534C-AADC-49A5-8166-DB39ADECB768}" srcOrd="3" destOrd="0" presId="urn:microsoft.com/office/officeart/2005/8/layout/vList5"/>
    <dgm:cxn modelId="{072AA7A6-0C81-484C-81E0-19F07C9E7D83}" type="presParOf" srcId="{856D6FE0-3E66-46B1-8F89-DC1223A23CB9}" destId="{0088D1EF-C771-46F8-A969-1678EB0D4A42}" srcOrd="4" destOrd="0" presId="urn:microsoft.com/office/officeart/2005/8/layout/vList5"/>
    <dgm:cxn modelId="{A2496D2E-63BB-40C3-9B31-DFC4394EDE87}" type="presParOf" srcId="{0088D1EF-C771-46F8-A969-1678EB0D4A42}" destId="{95248D54-6E37-4BC1-A898-BE3E71BD073F}" srcOrd="0" destOrd="0" presId="urn:microsoft.com/office/officeart/2005/8/layout/vList5"/>
    <dgm:cxn modelId="{F097C7E6-F48B-44DA-A9F4-44CC9E3A4CF5}" type="presParOf" srcId="{0088D1EF-C771-46F8-A969-1678EB0D4A42}" destId="{272D7E66-8D36-4502-8C19-84B14271127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F388FA-1C1D-4C5E-9043-294555E952B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B82944E8-4FEE-40C1-B0CB-1C161352D628}">
      <dgm:prSet phldrT="[Text]"/>
      <dgm:spPr/>
      <dgm:t>
        <a:bodyPr/>
        <a:lstStyle/>
        <a:p>
          <a:r>
            <a:rPr lang="en-US" dirty="0" smtClean="0">
              <a:latin typeface="Avant Garde"/>
            </a:rPr>
            <a:t>Nov 2013</a:t>
          </a:r>
          <a:endParaRPr lang="en-US" dirty="0">
            <a:latin typeface="Avant Garde"/>
          </a:endParaRPr>
        </a:p>
      </dgm:t>
    </dgm:pt>
    <dgm:pt modelId="{4E1E18DE-EC46-4074-B7D4-9284A8AF802C}" type="parTrans" cxnId="{7028350B-8A6B-4224-8200-79240BBE54C7}">
      <dgm:prSet/>
      <dgm:spPr/>
      <dgm:t>
        <a:bodyPr/>
        <a:lstStyle/>
        <a:p>
          <a:endParaRPr lang="en-US">
            <a:latin typeface="Avant Garde"/>
          </a:endParaRPr>
        </a:p>
      </dgm:t>
    </dgm:pt>
    <dgm:pt modelId="{87E47D5B-1E48-41C3-938D-8393BB1B94F8}" type="sibTrans" cxnId="{7028350B-8A6B-4224-8200-79240BBE54C7}">
      <dgm:prSet/>
      <dgm:spPr/>
      <dgm:t>
        <a:bodyPr/>
        <a:lstStyle/>
        <a:p>
          <a:endParaRPr lang="en-US">
            <a:latin typeface="Avant Garde"/>
          </a:endParaRPr>
        </a:p>
      </dgm:t>
    </dgm:pt>
    <dgm:pt modelId="{5F97DC54-FB0E-47AA-9B4D-1BEEE236EF9C}">
      <dgm:prSet phldrT="[Text]"/>
      <dgm:spPr/>
      <dgm:t>
        <a:bodyPr/>
        <a:lstStyle/>
        <a:p>
          <a:pPr marL="320040"/>
          <a:r>
            <a:rPr lang="en-US" dirty="0" smtClean="0">
              <a:latin typeface="Avant Garde"/>
              <a:cs typeface="Andalus" panose="02020603050405020304" pitchFamily="18" charset="-78"/>
            </a:rPr>
            <a:t>Re-design and tweaking of design based on initial prototype issues, potential for more material acquisition</a:t>
          </a:r>
          <a:endParaRPr lang="en-US" dirty="0">
            <a:latin typeface="Avant Garde"/>
          </a:endParaRPr>
        </a:p>
      </dgm:t>
    </dgm:pt>
    <dgm:pt modelId="{11524B90-B0FE-4110-987F-682D4A8AEB5E}" type="parTrans" cxnId="{CFABC7F1-F2F3-4483-8223-4A3008583835}">
      <dgm:prSet/>
      <dgm:spPr/>
      <dgm:t>
        <a:bodyPr/>
        <a:lstStyle/>
        <a:p>
          <a:endParaRPr lang="en-US">
            <a:latin typeface="Avant Garde"/>
          </a:endParaRPr>
        </a:p>
      </dgm:t>
    </dgm:pt>
    <dgm:pt modelId="{D81160C4-EB7D-4164-86BD-6EDF9249C780}" type="sibTrans" cxnId="{CFABC7F1-F2F3-4483-8223-4A3008583835}">
      <dgm:prSet/>
      <dgm:spPr/>
      <dgm:t>
        <a:bodyPr/>
        <a:lstStyle/>
        <a:p>
          <a:endParaRPr lang="en-US">
            <a:latin typeface="Avant Garde"/>
          </a:endParaRPr>
        </a:p>
      </dgm:t>
    </dgm:pt>
    <dgm:pt modelId="{231B60D1-6808-4C73-97CF-0B2C47D7CA43}">
      <dgm:prSet phldrT="[Text]"/>
      <dgm:spPr/>
      <dgm:t>
        <a:bodyPr/>
        <a:lstStyle/>
        <a:p>
          <a:r>
            <a:rPr lang="en-US" dirty="0" smtClean="0">
              <a:latin typeface="Avant Garde"/>
            </a:rPr>
            <a:t>Dec/Jan 2013-2014</a:t>
          </a:r>
          <a:endParaRPr lang="en-US" dirty="0">
            <a:latin typeface="Avant Garde"/>
          </a:endParaRPr>
        </a:p>
      </dgm:t>
    </dgm:pt>
    <dgm:pt modelId="{9876758B-06B4-4974-B007-6D0AA53C684E}" type="parTrans" cxnId="{C3F942C6-733D-4E78-A790-735C6EA2D5C8}">
      <dgm:prSet/>
      <dgm:spPr/>
      <dgm:t>
        <a:bodyPr/>
        <a:lstStyle/>
        <a:p>
          <a:endParaRPr lang="en-US">
            <a:latin typeface="Avant Garde"/>
          </a:endParaRPr>
        </a:p>
      </dgm:t>
    </dgm:pt>
    <dgm:pt modelId="{A8964A59-5904-4352-98FF-CA483596DF0C}" type="sibTrans" cxnId="{C3F942C6-733D-4E78-A790-735C6EA2D5C8}">
      <dgm:prSet/>
      <dgm:spPr/>
      <dgm:t>
        <a:bodyPr/>
        <a:lstStyle/>
        <a:p>
          <a:endParaRPr lang="en-US">
            <a:latin typeface="Avant Garde"/>
          </a:endParaRPr>
        </a:p>
      </dgm:t>
    </dgm:pt>
    <dgm:pt modelId="{CD55DF2C-95DC-4CB4-8233-DE9AC3667A88}">
      <dgm:prSet phldrT="[Text]"/>
      <dgm:spPr/>
      <dgm:t>
        <a:bodyPr/>
        <a:lstStyle/>
        <a:p>
          <a:pPr marL="320040"/>
          <a:r>
            <a:rPr lang="en-US" dirty="0" smtClean="0">
              <a:latin typeface="Avant Garde"/>
              <a:cs typeface="Andalus" panose="02020603050405020304" pitchFamily="18" charset="-78"/>
            </a:rPr>
            <a:t>Final Prototype development and incremental testing</a:t>
          </a:r>
          <a:endParaRPr lang="en-US" dirty="0">
            <a:latin typeface="Avant Garde"/>
          </a:endParaRPr>
        </a:p>
      </dgm:t>
    </dgm:pt>
    <dgm:pt modelId="{4EEFD327-AA78-461F-9648-F7E6A1B9D7FD}" type="parTrans" cxnId="{F812C08C-682D-4502-B6F0-FDD70B9A97B1}">
      <dgm:prSet/>
      <dgm:spPr/>
      <dgm:t>
        <a:bodyPr/>
        <a:lstStyle/>
        <a:p>
          <a:endParaRPr lang="en-US">
            <a:latin typeface="Avant Garde"/>
          </a:endParaRPr>
        </a:p>
      </dgm:t>
    </dgm:pt>
    <dgm:pt modelId="{766417BF-AFD3-4A30-B9D0-042AA816DE5B}" type="sibTrans" cxnId="{F812C08C-682D-4502-B6F0-FDD70B9A97B1}">
      <dgm:prSet/>
      <dgm:spPr/>
      <dgm:t>
        <a:bodyPr/>
        <a:lstStyle/>
        <a:p>
          <a:endParaRPr lang="en-US">
            <a:latin typeface="Avant Garde"/>
          </a:endParaRPr>
        </a:p>
      </dgm:t>
    </dgm:pt>
    <dgm:pt modelId="{697EF28C-3DA0-49BB-8518-020ECE085879}">
      <dgm:prSet phldrT="[Text]"/>
      <dgm:spPr/>
      <dgm:t>
        <a:bodyPr/>
        <a:lstStyle/>
        <a:p>
          <a:r>
            <a:rPr lang="en-US" dirty="0" smtClean="0">
              <a:latin typeface="Avant Garde"/>
            </a:rPr>
            <a:t>Jan/Feb 2014</a:t>
          </a:r>
          <a:endParaRPr lang="en-US" dirty="0">
            <a:latin typeface="Avant Garde"/>
          </a:endParaRPr>
        </a:p>
      </dgm:t>
    </dgm:pt>
    <dgm:pt modelId="{9B318D55-118B-46D7-8871-EE9BE23A111B}" type="parTrans" cxnId="{2F96B889-F4FD-4387-9490-1E26E0993DCF}">
      <dgm:prSet/>
      <dgm:spPr/>
      <dgm:t>
        <a:bodyPr/>
        <a:lstStyle/>
        <a:p>
          <a:endParaRPr lang="en-US">
            <a:latin typeface="Avant Garde"/>
          </a:endParaRPr>
        </a:p>
      </dgm:t>
    </dgm:pt>
    <dgm:pt modelId="{83D33057-D86F-467E-B2CD-64F06BE97562}" type="sibTrans" cxnId="{2F96B889-F4FD-4387-9490-1E26E0993DCF}">
      <dgm:prSet/>
      <dgm:spPr/>
      <dgm:t>
        <a:bodyPr/>
        <a:lstStyle/>
        <a:p>
          <a:endParaRPr lang="en-US">
            <a:latin typeface="Avant Garde"/>
          </a:endParaRPr>
        </a:p>
      </dgm:t>
    </dgm:pt>
    <dgm:pt modelId="{9303158F-6556-4D99-A6D1-6138C0AA73E1}">
      <dgm:prSet phldrT="[Text]" custT="1"/>
      <dgm:spPr/>
      <dgm:t>
        <a:bodyPr/>
        <a:lstStyle/>
        <a:p>
          <a:pPr marL="320040"/>
          <a:r>
            <a:rPr lang="en-US" sz="1500" dirty="0" smtClean="0">
              <a:latin typeface="Avant Garde"/>
              <a:cs typeface="Andalus" panose="02020603050405020304" pitchFamily="18" charset="-78"/>
            </a:rPr>
            <a:t>Ground Based Testing</a:t>
          </a:r>
          <a:endParaRPr lang="en-US" sz="1500" dirty="0">
            <a:latin typeface="Avant Garde"/>
            <a:cs typeface="Andalus" panose="02020603050405020304" pitchFamily="18" charset="-78"/>
          </a:endParaRPr>
        </a:p>
      </dgm:t>
    </dgm:pt>
    <dgm:pt modelId="{D9A29CB8-2600-46B7-9C90-8B30DF56F1C7}" type="parTrans" cxnId="{D38AA6C9-B7BC-4D0D-A9C3-E72510D83F18}">
      <dgm:prSet/>
      <dgm:spPr/>
      <dgm:t>
        <a:bodyPr/>
        <a:lstStyle/>
        <a:p>
          <a:endParaRPr lang="en-US">
            <a:latin typeface="Avant Garde"/>
          </a:endParaRPr>
        </a:p>
      </dgm:t>
    </dgm:pt>
    <dgm:pt modelId="{5BCD79B3-E767-4E4F-8158-B5DDF57E4804}" type="sibTrans" cxnId="{D38AA6C9-B7BC-4D0D-A9C3-E72510D83F18}">
      <dgm:prSet/>
      <dgm:spPr/>
      <dgm:t>
        <a:bodyPr/>
        <a:lstStyle/>
        <a:p>
          <a:endParaRPr lang="en-US">
            <a:latin typeface="Avant Garde"/>
          </a:endParaRPr>
        </a:p>
      </dgm:t>
    </dgm:pt>
    <dgm:pt modelId="{856D6FE0-3E66-46B1-8F89-DC1223A23CB9}" type="pres">
      <dgm:prSet presAssocID="{7AF388FA-1C1D-4C5E-9043-294555E952BA}" presName="Name0" presStyleCnt="0">
        <dgm:presLayoutVars>
          <dgm:dir/>
          <dgm:animLvl val="lvl"/>
          <dgm:resizeHandles val="exact"/>
        </dgm:presLayoutVars>
      </dgm:prSet>
      <dgm:spPr/>
      <dgm:t>
        <a:bodyPr/>
        <a:lstStyle/>
        <a:p>
          <a:endParaRPr lang="en-US"/>
        </a:p>
      </dgm:t>
    </dgm:pt>
    <dgm:pt modelId="{2D3134B6-7180-49B0-92BF-4B391C4AA080}" type="pres">
      <dgm:prSet presAssocID="{B82944E8-4FEE-40C1-B0CB-1C161352D628}" presName="linNode" presStyleCnt="0"/>
      <dgm:spPr/>
    </dgm:pt>
    <dgm:pt modelId="{CDEF140D-8357-4CE8-AC23-8A70CF4E322A}" type="pres">
      <dgm:prSet presAssocID="{B82944E8-4FEE-40C1-B0CB-1C161352D628}" presName="parentText" presStyleLbl="node1" presStyleIdx="0" presStyleCnt="3">
        <dgm:presLayoutVars>
          <dgm:chMax val="1"/>
          <dgm:bulletEnabled val="1"/>
        </dgm:presLayoutVars>
      </dgm:prSet>
      <dgm:spPr/>
      <dgm:t>
        <a:bodyPr/>
        <a:lstStyle/>
        <a:p>
          <a:endParaRPr lang="en-US"/>
        </a:p>
      </dgm:t>
    </dgm:pt>
    <dgm:pt modelId="{DF46961F-609B-4767-AF28-EE917E07F320}" type="pres">
      <dgm:prSet presAssocID="{B82944E8-4FEE-40C1-B0CB-1C161352D628}" presName="descendantText" presStyleLbl="alignAccFollowNode1" presStyleIdx="0" presStyleCnt="3">
        <dgm:presLayoutVars>
          <dgm:bulletEnabled val="1"/>
        </dgm:presLayoutVars>
      </dgm:prSet>
      <dgm:spPr/>
      <dgm:t>
        <a:bodyPr/>
        <a:lstStyle/>
        <a:p>
          <a:endParaRPr lang="en-US"/>
        </a:p>
      </dgm:t>
    </dgm:pt>
    <dgm:pt modelId="{4EF6FB54-B0C1-45E8-9DCD-0FE01385A6C5}" type="pres">
      <dgm:prSet presAssocID="{87E47D5B-1E48-41C3-938D-8393BB1B94F8}" presName="sp" presStyleCnt="0"/>
      <dgm:spPr/>
    </dgm:pt>
    <dgm:pt modelId="{7FF2664D-B8D9-4637-8F35-DAFD4F54119E}" type="pres">
      <dgm:prSet presAssocID="{231B60D1-6808-4C73-97CF-0B2C47D7CA43}" presName="linNode" presStyleCnt="0"/>
      <dgm:spPr/>
    </dgm:pt>
    <dgm:pt modelId="{354ED6E5-47CD-4DBE-8EF1-E6D3B52E6EC7}" type="pres">
      <dgm:prSet presAssocID="{231B60D1-6808-4C73-97CF-0B2C47D7CA43}" presName="parentText" presStyleLbl="node1" presStyleIdx="1" presStyleCnt="3">
        <dgm:presLayoutVars>
          <dgm:chMax val="1"/>
          <dgm:bulletEnabled val="1"/>
        </dgm:presLayoutVars>
      </dgm:prSet>
      <dgm:spPr/>
      <dgm:t>
        <a:bodyPr/>
        <a:lstStyle/>
        <a:p>
          <a:endParaRPr lang="en-US"/>
        </a:p>
      </dgm:t>
    </dgm:pt>
    <dgm:pt modelId="{1657B168-E49A-403A-AF71-A95C93F5FE4F}" type="pres">
      <dgm:prSet presAssocID="{231B60D1-6808-4C73-97CF-0B2C47D7CA43}" presName="descendantText" presStyleLbl="alignAccFollowNode1" presStyleIdx="1" presStyleCnt="3">
        <dgm:presLayoutVars>
          <dgm:bulletEnabled val="1"/>
        </dgm:presLayoutVars>
      </dgm:prSet>
      <dgm:spPr/>
      <dgm:t>
        <a:bodyPr/>
        <a:lstStyle/>
        <a:p>
          <a:endParaRPr lang="en-US"/>
        </a:p>
      </dgm:t>
    </dgm:pt>
    <dgm:pt modelId="{5010534C-AADC-49A5-8166-DB39ADECB768}" type="pres">
      <dgm:prSet presAssocID="{A8964A59-5904-4352-98FF-CA483596DF0C}" presName="sp" presStyleCnt="0"/>
      <dgm:spPr/>
    </dgm:pt>
    <dgm:pt modelId="{0088D1EF-C771-46F8-A969-1678EB0D4A42}" type="pres">
      <dgm:prSet presAssocID="{697EF28C-3DA0-49BB-8518-020ECE085879}" presName="linNode" presStyleCnt="0"/>
      <dgm:spPr/>
    </dgm:pt>
    <dgm:pt modelId="{95248D54-6E37-4BC1-A898-BE3E71BD073F}" type="pres">
      <dgm:prSet presAssocID="{697EF28C-3DA0-49BB-8518-020ECE085879}" presName="parentText" presStyleLbl="node1" presStyleIdx="2" presStyleCnt="3">
        <dgm:presLayoutVars>
          <dgm:chMax val="1"/>
          <dgm:bulletEnabled val="1"/>
        </dgm:presLayoutVars>
      </dgm:prSet>
      <dgm:spPr/>
      <dgm:t>
        <a:bodyPr/>
        <a:lstStyle/>
        <a:p>
          <a:endParaRPr lang="en-US"/>
        </a:p>
      </dgm:t>
    </dgm:pt>
    <dgm:pt modelId="{272D7E66-8D36-4502-8C19-84B14271127D}" type="pres">
      <dgm:prSet presAssocID="{697EF28C-3DA0-49BB-8518-020ECE085879}" presName="descendantText" presStyleLbl="alignAccFollowNode1" presStyleIdx="2" presStyleCnt="3">
        <dgm:presLayoutVars>
          <dgm:bulletEnabled val="1"/>
        </dgm:presLayoutVars>
      </dgm:prSet>
      <dgm:spPr/>
      <dgm:t>
        <a:bodyPr/>
        <a:lstStyle/>
        <a:p>
          <a:endParaRPr lang="en-US"/>
        </a:p>
      </dgm:t>
    </dgm:pt>
  </dgm:ptLst>
  <dgm:cxnLst>
    <dgm:cxn modelId="{A7EE2319-3DD4-4974-A2A0-68C2CE47BCE4}" type="presOf" srcId="{5F97DC54-FB0E-47AA-9B4D-1BEEE236EF9C}" destId="{DF46961F-609B-4767-AF28-EE917E07F320}" srcOrd="0" destOrd="0" presId="urn:microsoft.com/office/officeart/2005/8/layout/vList5"/>
    <dgm:cxn modelId="{1F554255-EC8E-4E54-8377-FD39CC97A113}" type="presOf" srcId="{231B60D1-6808-4C73-97CF-0B2C47D7CA43}" destId="{354ED6E5-47CD-4DBE-8EF1-E6D3B52E6EC7}" srcOrd="0" destOrd="0" presId="urn:microsoft.com/office/officeart/2005/8/layout/vList5"/>
    <dgm:cxn modelId="{DDF2EEFC-4FE2-43BF-BCCF-BED51145AD77}" type="presOf" srcId="{697EF28C-3DA0-49BB-8518-020ECE085879}" destId="{95248D54-6E37-4BC1-A898-BE3E71BD073F}" srcOrd="0" destOrd="0" presId="urn:microsoft.com/office/officeart/2005/8/layout/vList5"/>
    <dgm:cxn modelId="{22E0B081-E6EA-43FC-919F-A86D2AA17FC9}" type="presOf" srcId="{CD55DF2C-95DC-4CB4-8233-DE9AC3667A88}" destId="{1657B168-E49A-403A-AF71-A95C93F5FE4F}" srcOrd="0" destOrd="0" presId="urn:microsoft.com/office/officeart/2005/8/layout/vList5"/>
    <dgm:cxn modelId="{C3F942C6-733D-4E78-A790-735C6EA2D5C8}" srcId="{7AF388FA-1C1D-4C5E-9043-294555E952BA}" destId="{231B60D1-6808-4C73-97CF-0B2C47D7CA43}" srcOrd="1" destOrd="0" parTransId="{9876758B-06B4-4974-B007-6D0AA53C684E}" sibTransId="{A8964A59-5904-4352-98FF-CA483596DF0C}"/>
    <dgm:cxn modelId="{1CFF4E72-81D9-47D0-88F7-3C5E998704C3}" type="presOf" srcId="{9303158F-6556-4D99-A6D1-6138C0AA73E1}" destId="{272D7E66-8D36-4502-8C19-84B14271127D}" srcOrd="0" destOrd="0" presId="urn:microsoft.com/office/officeart/2005/8/layout/vList5"/>
    <dgm:cxn modelId="{D38AA6C9-B7BC-4D0D-A9C3-E72510D83F18}" srcId="{697EF28C-3DA0-49BB-8518-020ECE085879}" destId="{9303158F-6556-4D99-A6D1-6138C0AA73E1}" srcOrd="0" destOrd="0" parTransId="{D9A29CB8-2600-46B7-9C90-8B30DF56F1C7}" sibTransId="{5BCD79B3-E767-4E4F-8158-B5DDF57E4804}"/>
    <dgm:cxn modelId="{C9F4E72E-2E7F-4D5C-9341-5365DAF713B5}" type="presOf" srcId="{7AF388FA-1C1D-4C5E-9043-294555E952BA}" destId="{856D6FE0-3E66-46B1-8F89-DC1223A23CB9}" srcOrd="0" destOrd="0" presId="urn:microsoft.com/office/officeart/2005/8/layout/vList5"/>
    <dgm:cxn modelId="{7028350B-8A6B-4224-8200-79240BBE54C7}" srcId="{7AF388FA-1C1D-4C5E-9043-294555E952BA}" destId="{B82944E8-4FEE-40C1-B0CB-1C161352D628}" srcOrd="0" destOrd="0" parTransId="{4E1E18DE-EC46-4074-B7D4-9284A8AF802C}" sibTransId="{87E47D5B-1E48-41C3-938D-8393BB1B94F8}"/>
    <dgm:cxn modelId="{CFABC7F1-F2F3-4483-8223-4A3008583835}" srcId="{B82944E8-4FEE-40C1-B0CB-1C161352D628}" destId="{5F97DC54-FB0E-47AA-9B4D-1BEEE236EF9C}" srcOrd="0" destOrd="0" parTransId="{11524B90-B0FE-4110-987F-682D4A8AEB5E}" sibTransId="{D81160C4-EB7D-4164-86BD-6EDF9249C780}"/>
    <dgm:cxn modelId="{2F96B889-F4FD-4387-9490-1E26E0993DCF}" srcId="{7AF388FA-1C1D-4C5E-9043-294555E952BA}" destId="{697EF28C-3DA0-49BB-8518-020ECE085879}" srcOrd="2" destOrd="0" parTransId="{9B318D55-118B-46D7-8871-EE9BE23A111B}" sibTransId="{83D33057-D86F-467E-B2CD-64F06BE97562}"/>
    <dgm:cxn modelId="{F812C08C-682D-4502-B6F0-FDD70B9A97B1}" srcId="{231B60D1-6808-4C73-97CF-0B2C47D7CA43}" destId="{CD55DF2C-95DC-4CB4-8233-DE9AC3667A88}" srcOrd="0" destOrd="0" parTransId="{4EEFD327-AA78-461F-9648-F7E6A1B9D7FD}" sibTransId="{766417BF-AFD3-4A30-B9D0-042AA816DE5B}"/>
    <dgm:cxn modelId="{345C45B8-6F00-4E61-8F12-ED2344C74A84}" type="presOf" srcId="{B82944E8-4FEE-40C1-B0CB-1C161352D628}" destId="{CDEF140D-8357-4CE8-AC23-8A70CF4E322A}" srcOrd="0" destOrd="0" presId="urn:microsoft.com/office/officeart/2005/8/layout/vList5"/>
    <dgm:cxn modelId="{57074BD8-0EFB-4412-961C-5C6409C1F98A}" type="presParOf" srcId="{856D6FE0-3E66-46B1-8F89-DC1223A23CB9}" destId="{2D3134B6-7180-49B0-92BF-4B391C4AA080}" srcOrd="0" destOrd="0" presId="urn:microsoft.com/office/officeart/2005/8/layout/vList5"/>
    <dgm:cxn modelId="{BDD86D95-DCA7-481B-985E-E0E757AEE5A8}" type="presParOf" srcId="{2D3134B6-7180-49B0-92BF-4B391C4AA080}" destId="{CDEF140D-8357-4CE8-AC23-8A70CF4E322A}" srcOrd="0" destOrd="0" presId="urn:microsoft.com/office/officeart/2005/8/layout/vList5"/>
    <dgm:cxn modelId="{869293E9-5373-4E8A-96C1-E9550B69A292}" type="presParOf" srcId="{2D3134B6-7180-49B0-92BF-4B391C4AA080}" destId="{DF46961F-609B-4767-AF28-EE917E07F320}" srcOrd="1" destOrd="0" presId="urn:microsoft.com/office/officeart/2005/8/layout/vList5"/>
    <dgm:cxn modelId="{6B9D1EC6-8CA9-4D0F-9761-D2252CBCF6EC}" type="presParOf" srcId="{856D6FE0-3E66-46B1-8F89-DC1223A23CB9}" destId="{4EF6FB54-B0C1-45E8-9DCD-0FE01385A6C5}" srcOrd="1" destOrd="0" presId="urn:microsoft.com/office/officeart/2005/8/layout/vList5"/>
    <dgm:cxn modelId="{A69B43E7-AA16-4CD8-B58B-39F04496819A}" type="presParOf" srcId="{856D6FE0-3E66-46B1-8F89-DC1223A23CB9}" destId="{7FF2664D-B8D9-4637-8F35-DAFD4F54119E}" srcOrd="2" destOrd="0" presId="urn:microsoft.com/office/officeart/2005/8/layout/vList5"/>
    <dgm:cxn modelId="{19AC9D6D-6A46-46DC-9025-2B51D4DA5410}" type="presParOf" srcId="{7FF2664D-B8D9-4637-8F35-DAFD4F54119E}" destId="{354ED6E5-47CD-4DBE-8EF1-E6D3B52E6EC7}" srcOrd="0" destOrd="0" presId="urn:microsoft.com/office/officeart/2005/8/layout/vList5"/>
    <dgm:cxn modelId="{246B5FBA-9F54-4F02-B3C0-399FD88EE52B}" type="presParOf" srcId="{7FF2664D-B8D9-4637-8F35-DAFD4F54119E}" destId="{1657B168-E49A-403A-AF71-A95C93F5FE4F}" srcOrd="1" destOrd="0" presId="urn:microsoft.com/office/officeart/2005/8/layout/vList5"/>
    <dgm:cxn modelId="{75645079-E2F0-45F9-97C0-9E6B83F5A2B9}" type="presParOf" srcId="{856D6FE0-3E66-46B1-8F89-DC1223A23CB9}" destId="{5010534C-AADC-49A5-8166-DB39ADECB768}" srcOrd="3" destOrd="0" presId="urn:microsoft.com/office/officeart/2005/8/layout/vList5"/>
    <dgm:cxn modelId="{0EE810BF-0F71-4E86-8EF0-DAA4D4A247CF}" type="presParOf" srcId="{856D6FE0-3E66-46B1-8F89-DC1223A23CB9}" destId="{0088D1EF-C771-46F8-A969-1678EB0D4A42}" srcOrd="4" destOrd="0" presId="urn:microsoft.com/office/officeart/2005/8/layout/vList5"/>
    <dgm:cxn modelId="{612D029C-4C88-41F2-BC6E-631059E4469E}" type="presParOf" srcId="{0088D1EF-C771-46F8-A969-1678EB0D4A42}" destId="{95248D54-6E37-4BC1-A898-BE3E71BD073F}" srcOrd="0" destOrd="0" presId="urn:microsoft.com/office/officeart/2005/8/layout/vList5"/>
    <dgm:cxn modelId="{BAD9A695-AFDF-434C-BB2A-616B7893F080}" type="presParOf" srcId="{0088D1EF-C771-46F8-A969-1678EB0D4A42}" destId="{272D7E66-8D36-4502-8C19-84B14271127D}"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46961F-609B-4767-AF28-EE917E07F320}">
      <dsp:nvSpPr>
        <dsp:cNvPr id="0" name=""/>
        <dsp:cNvSpPr/>
      </dsp:nvSpPr>
      <dsp:spPr>
        <a:xfrm rot="5400000">
          <a:off x="5301448" y="-2264006"/>
          <a:ext cx="589359" cy="5266944"/>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latin typeface="Avant Garde"/>
              <a:cs typeface="Andalus" panose="02020603050405020304" pitchFamily="18" charset="-78"/>
            </a:rPr>
            <a:t>Subsystems developed and Final Design Solution Created </a:t>
          </a:r>
          <a:endParaRPr lang="en-US" sz="1500" kern="1200" dirty="0">
            <a:latin typeface="Avant Garde"/>
          </a:endParaRPr>
        </a:p>
      </dsp:txBody>
      <dsp:txXfrm rot="-5400000">
        <a:off x="2962656" y="103556"/>
        <a:ext cx="5238174" cy="531819"/>
      </dsp:txXfrm>
    </dsp:sp>
    <dsp:sp modelId="{CDEF140D-8357-4CE8-AC23-8A70CF4E322A}">
      <dsp:nvSpPr>
        <dsp:cNvPr id="0" name=""/>
        <dsp:cNvSpPr/>
      </dsp:nvSpPr>
      <dsp:spPr>
        <a:xfrm>
          <a:off x="0" y="1116"/>
          <a:ext cx="2962656" cy="736699"/>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n-US" sz="2300" kern="1200" dirty="0" smtClean="0">
              <a:latin typeface="Avant Garde"/>
            </a:rPr>
            <a:t>October 2013</a:t>
          </a:r>
          <a:endParaRPr lang="en-US" sz="2300" kern="1200" dirty="0">
            <a:latin typeface="Avant Garde"/>
          </a:endParaRPr>
        </a:p>
      </dsp:txBody>
      <dsp:txXfrm>
        <a:off x="35963" y="37079"/>
        <a:ext cx="2890730" cy="664773"/>
      </dsp:txXfrm>
    </dsp:sp>
    <dsp:sp modelId="{1657B168-E49A-403A-AF71-A95C93F5FE4F}">
      <dsp:nvSpPr>
        <dsp:cNvPr id="0" name=""/>
        <dsp:cNvSpPr/>
      </dsp:nvSpPr>
      <dsp:spPr>
        <a:xfrm rot="5400000">
          <a:off x="5301448" y="-1490472"/>
          <a:ext cx="589359" cy="5266944"/>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latin typeface="Avant Garde"/>
              <a:cs typeface="Andalus" panose="02020603050405020304" pitchFamily="18" charset="-78"/>
            </a:rPr>
            <a:t>Acquisition of Materials </a:t>
          </a:r>
          <a:endParaRPr lang="en-US" sz="1500" kern="1200" dirty="0">
            <a:latin typeface="Avant Garde"/>
          </a:endParaRPr>
        </a:p>
      </dsp:txBody>
      <dsp:txXfrm rot="-5400000">
        <a:off x="2962656" y="877090"/>
        <a:ext cx="5238174" cy="531819"/>
      </dsp:txXfrm>
    </dsp:sp>
    <dsp:sp modelId="{354ED6E5-47CD-4DBE-8EF1-E6D3B52E6EC7}">
      <dsp:nvSpPr>
        <dsp:cNvPr id="0" name=""/>
        <dsp:cNvSpPr/>
      </dsp:nvSpPr>
      <dsp:spPr>
        <a:xfrm>
          <a:off x="0" y="774650"/>
          <a:ext cx="2962656" cy="736699"/>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n-US" sz="2300" kern="1200" dirty="0" smtClean="0">
              <a:latin typeface="Avant Garde"/>
            </a:rPr>
            <a:t>October 2013</a:t>
          </a:r>
          <a:endParaRPr lang="en-US" sz="2300" kern="1200" dirty="0">
            <a:latin typeface="Avant Garde"/>
          </a:endParaRPr>
        </a:p>
      </dsp:txBody>
      <dsp:txXfrm>
        <a:off x="35963" y="810613"/>
        <a:ext cx="2890730" cy="664773"/>
      </dsp:txXfrm>
    </dsp:sp>
    <dsp:sp modelId="{272D7E66-8D36-4502-8C19-84B14271127D}">
      <dsp:nvSpPr>
        <dsp:cNvPr id="0" name=""/>
        <dsp:cNvSpPr/>
      </dsp:nvSpPr>
      <dsp:spPr>
        <a:xfrm rot="5400000">
          <a:off x="5301448" y="-716937"/>
          <a:ext cx="589359" cy="5266944"/>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latin typeface="Avant Garde"/>
              <a:cs typeface="Andalus" panose="02020603050405020304" pitchFamily="18" charset="-78"/>
            </a:rPr>
            <a:t>Initial Prototype of subsystems and entire system including collecting initial data</a:t>
          </a:r>
          <a:endParaRPr lang="en-US" sz="1500" kern="1200" dirty="0">
            <a:latin typeface="Avant Garde"/>
          </a:endParaRPr>
        </a:p>
      </dsp:txBody>
      <dsp:txXfrm rot="-5400000">
        <a:off x="2962656" y="1650625"/>
        <a:ext cx="5238174" cy="531819"/>
      </dsp:txXfrm>
    </dsp:sp>
    <dsp:sp modelId="{95248D54-6E37-4BC1-A898-BE3E71BD073F}">
      <dsp:nvSpPr>
        <dsp:cNvPr id="0" name=""/>
        <dsp:cNvSpPr/>
      </dsp:nvSpPr>
      <dsp:spPr>
        <a:xfrm>
          <a:off x="0" y="1548184"/>
          <a:ext cx="2962656" cy="736699"/>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n-US" sz="2300" kern="1200" dirty="0" smtClean="0">
              <a:latin typeface="Avant Garde"/>
            </a:rPr>
            <a:t>Oct/Nov 2013</a:t>
          </a:r>
          <a:endParaRPr lang="en-US" sz="2300" kern="1200" dirty="0">
            <a:latin typeface="Avant Garde"/>
          </a:endParaRPr>
        </a:p>
      </dsp:txBody>
      <dsp:txXfrm>
        <a:off x="35963" y="1584147"/>
        <a:ext cx="2890730" cy="6647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46961F-609B-4767-AF28-EE917E07F320}">
      <dsp:nvSpPr>
        <dsp:cNvPr id="0" name=""/>
        <dsp:cNvSpPr/>
      </dsp:nvSpPr>
      <dsp:spPr>
        <a:xfrm rot="5400000">
          <a:off x="5301448" y="-2264006"/>
          <a:ext cx="589359" cy="5266944"/>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latin typeface="Avant Garde"/>
              <a:cs typeface="Andalus" panose="02020603050405020304" pitchFamily="18" charset="-78"/>
            </a:rPr>
            <a:t>Staff Development: Experimental Design/Design Process and Project Management </a:t>
          </a:r>
          <a:endParaRPr lang="en-US" sz="1500" kern="1200" dirty="0">
            <a:latin typeface="Avant Garde"/>
          </a:endParaRPr>
        </a:p>
      </dsp:txBody>
      <dsp:txXfrm rot="-5400000">
        <a:off x="2962656" y="103556"/>
        <a:ext cx="5238174" cy="531819"/>
      </dsp:txXfrm>
    </dsp:sp>
    <dsp:sp modelId="{CDEF140D-8357-4CE8-AC23-8A70CF4E322A}">
      <dsp:nvSpPr>
        <dsp:cNvPr id="0" name=""/>
        <dsp:cNvSpPr/>
      </dsp:nvSpPr>
      <dsp:spPr>
        <a:xfrm>
          <a:off x="0" y="1116"/>
          <a:ext cx="2962656" cy="736699"/>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latin typeface="Avant Garde"/>
            </a:rPr>
            <a:t>August 28-29, 2013</a:t>
          </a:r>
          <a:endParaRPr lang="en-US" sz="2400" kern="1200" dirty="0">
            <a:latin typeface="Avant Garde"/>
          </a:endParaRPr>
        </a:p>
      </dsp:txBody>
      <dsp:txXfrm>
        <a:off x="35963" y="37079"/>
        <a:ext cx="2890730" cy="664773"/>
      </dsp:txXfrm>
    </dsp:sp>
    <dsp:sp modelId="{1657B168-E49A-403A-AF71-A95C93F5FE4F}">
      <dsp:nvSpPr>
        <dsp:cNvPr id="0" name=""/>
        <dsp:cNvSpPr/>
      </dsp:nvSpPr>
      <dsp:spPr>
        <a:xfrm rot="5400000">
          <a:off x="5301448" y="-1490472"/>
          <a:ext cx="589359" cy="5266944"/>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latin typeface="Avant Garde"/>
              <a:cs typeface="Andalus" panose="02020603050405020304" pitchFamily="18" charset="-78"/>
            </a:rPr>
            <a:t>Choosing your experiment and designing initial concepts including research</a:t>
          </a:r>
          <a:endParaRPr lang="en-US" sz="1500" kern="1200" dirty="0">
            <a:latin typeface="Avant Garde"/>
          </a:endParaRPr>
        </a:p>
      </dsp:txBody>
      <dsp:txXfrm rot="-5400000">
        <a:off x="2962656" y="877090"/>
        <a:ext cx="5238174" cy="531819"/>
      </dsp:txXfrm>
    </dsp:sp>
    <dsp:sp modelId="{354ED6E5-47CD-4DBE-8EF1-E6D3B52E6EC7}">
      <dsp:nvSpPr>
        <dsp:cNvPr id="0" name=""/>
        <dsp:cNvSpPr/>
      </dsp:nvSpPr>
      <dsp:spPr>
        <a:xfrm>
          <a:off x="0" y="774650"/>
          <a:ext cx="2962656" cy="736699"/>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latin typeface="Avant Garde"/>
            </a:rPr>
            <a:t>September 2013</a:t>
          </a:r>
          <a:endParaRPr lang="en-US" sz="2400" kern="1200" dirty="0">
            <a:latin typeface="Avant Garde"/>
          </a:endParaRPr>
        </a:p>
      </dsp:txBody>
      <dsp:txXfrm>
        <a:off x="35963" y="810613"/>
        <a:ext cx="2890730" cy="664773"/>
      </dsp:txXfrm>
    </dsp:sp>
    <dsp:sp modelId="{272D7E66-8D36-4502-8C19-84B14271127D}">
      <dsp:nvSpPr>
        <dsp:cNvPr id="0" name=""/>
        <dsp:cNvSpPr/>
      </dsp:nvSpPr>
      <dsp:spPr>
        <a:xfrm rot="5400000">
          <a:off x="5301448" y="-716937"/>
          <a:ext cx="589359" cy="5266944"/>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latin typeface="Avant Garde"/>
              <a:cs typeface="Andalus" panose="02020603050405020304" pitchFamily="18" charset="-78"/>
            </a:rPr>
            <a:t>Project team development and Project Management implementation</a:t>
          </a:r>
          <a:endParaRPr lang="en-US" sz="1500" kern="1200" dirty="0">
            <a:latin typeface="Avant Garde"/>
          </a:endParaRPr>
        </a:p>
      </dsp:txBody>
      <dsp:txXfrm rot="-5400000">
        <a:off x="2962656" y="1650625"/>
        <a:ext cx="5238174" cy="531819"/>
      </dsp:txXfrm>
    </dsp:sp>
    <dsp:sp modelId="{95248D54-6E37-4BC1-A898-BE3E71BD073F}">
      <dsp:nvSpPr>
        <dsp:cNvPr id="0" name=""/>
        <dsp:cNvSpPr/>
      </dsp:nvSpPr>
      <dsp:spPr>
        <a:xfrm>
          <a:off x="0" y="1548184"/>
          <a:ext cx="2962656" cy="736699"/>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latin typeface="Avant Garde"/>
            </a:rPr>
            <a:t>September 2013</a:t>
          </a:r>
          <a:endParaRPr lang="en-US" sz="2400" kern="1200" dirty="0">
            <a:latin typeface="Avant Garde"/>
          </a:endParaRPr>
        </a:p>
      </dsp:txBody>
      <dsp:txXfrm>
        <a:off x="35963" y="1584147"/>
        <a:ext cx="2890730" cy="6647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46961F-609B-4767-AF28-EE917E07F320}">
      <dsp:nvSpPr>
        <dsp:cNvPr id="0" name=""/>
        <dsp:cNvSpPr/>
      </dsp:nvSpPr>
      <dsp:spPr>
        <a:xfrm rot="5400000">
          <a:off x="5249632" y="-2239622"/>
          <a:ext cx="589359" cy="5218176"/>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latin typeface="Avant Garde"/>
              <a:cs typeface="Andalus" panose="02020603050405020304" pitchFamily="18" charset="-78"/>
            </a:rPr>
            <a:t>Finalize Test Experiment Data Package** </a:t>
          </a:r>
          <a:endParaRPr lang="en-US" sz="1500" kern="1200" dirty="0">
            <a:latin typeface="Avant Garde"/>
          </a:endParaRPr>
        </a:p>
      </dsp:txBody>
      <dsp:txXfrm rot="-5400000">
        <a:off x="2935224" y="103556"/>
        <a:ext cx="5189406" cy="531819"/>
      </dsp:txXfrm>
    </dsp:sp>
    <dsp:sp modelId="{CDEF140D-8357-4CE8-AC23-8A70CF4E322A}">
      <dsp:nvSpPr>
        <dsp:cNvPr id="0" name=""/>
        <dsp:cNvSpPr/>
      </dsp:nvSpPr>
      <dsp:spPr>
        <a:xfrm>
          <a:off x="0" y="1116"/>
          <a:ext cx="2935224" cy="736699"/>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n-US" sz="2300" kern="1200" dirty="0" smtClean="0">
              <a:latin typeface="Avant Garde"/>
            </a:rPr>
            <a:t>Feb 2014</a:t>
          </a:r>
          <a:endParaRPr lang="en-US" sz="2300" kern="1200" dirty="0">
            <a:latin typeface="Avant Garde"/>
          </a:endParaRPr>
        </a:p>
      </dsp:txBody>
      <dsp:txXfrm>
        <a:off x="35963" y="37079"/>
        <a:ext cx="2863298" cy="664773"/>
      </dsp:txXfrm>
    </dsp:sp>
    <dsp:sp modelId="{1657B168-E49A-403A-AF71-A95C93F5FE4F}">
      <dsp:nvSpPr>
        <dsp:cNvPr id="0" name=""/>
        <dsp:cNvSpPr/>
      </dsp:nvSpPr>
      <dsp:spPr>
        <a:xfrm rot="5400000">
          <a:off x="5249632" y="-1466088"/>
          <a:ext cx="589359" cy="5218176"/>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latin typeface="Avant Garde"/>
              <a:cs typeface="Andalus" panose="02020603050405020304" pitchFamily="18" charset="-78"/>
            </a:rPr>
            <a:t>Integration Process with NanoRacks </a:t>
          </a:r>
          <a:endParaRPr lang="en-US" sz="1500" kern="1200" dirty="0">
            <a:latin typeface="Avant Garde"/>
          </a:endParaRPr>
        </a:p>
      </dsp:txBody>
      <dsp:txXfrm rot="-5400000">
        <a:off x="2935224" y="877090"/>
        <a:ext cx="5189406" cy="531819"/>
      </dsp:txXfrm>
    </dsp:sp>
    <dsp:sp modelId="{354ED6E5-47CD-4DBE-8EF1-E6D3B52E6EC7}">
      <dsp:nvSpPr>
        <dsp:cNvPr id="0" name=""/>
        <dsp:cNvSpPr/>
      </dsp:nvSpPr>
      <dsp:spPr>
        <a:xfrm>
          <a:off x="0" y="774650"/>
          <a:ext cx="2935224" cy="736699"/>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n-US" sz="2300" kern="1200" dirty="0" smtClean="0">
              <a:latin typeface="Avant Garde"/>
            </a:rPr>
            <a:t>Jan-April 2014</a:t>
          </a:r>
          <a:endParaRPr lang="en-US" sz="2300" kern="1200" dirty="0">
            <a:latin typeface="Avant Garde"/>
          </a:endParaRPr>
        </a:p>
      </dsp:txBody>
      <dsp:txXfrm>
        <a:off x="35963" y="810613"/>
        <a:ext cx="2863298" cy="664773"/>
      </dsp:txXfrm>
    </dsp:sp>
    <dsp:sp modelId="{272D7E66-8D36-4502-8C19-84B14271127D}">
      <dsp:nvSpPr>
        <dsp:cNvPr id="0" name=""/>
        <dsp:cNvSpPr/>
      </dsp:nvSpPr>
      <dsp:spPr>
        <a:xfrm rot="5400000">
          <a:off x="5249632" y="-692553"/>
          <a:ext cx="589359" cy="5218176"/>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latin typeface="Avant Garde"/>
              <a:cs typeface="Andalus" panose="02020603050405020304" pitchFamily="18" charset="-78"/>
            </a:rPr>
            <a:t>Postflight white paper composed including ground based studies and space flight studies </a:t>
          </a:r>
          <a:endParaRPr lang="en-US" sz="1500" kern="1200" dirty="0">
            <a:latin typeface="Avant Garde"/>
          </a:endParaRPr>
        </a:p>
      </dsp:txBody>
      <dsp:txXfrm rot="-5400000">
        <a:off x="2935224" y="1650625"/>
        <a:ext cx="5189406" cy="531819"/>
      </dsp:txXfrm>
    </dsp:sp>
    <dsp:sp modelId="{95248D54-6E37-4BC1-A898-BE3E71BD073F}">
      <dsp:nvSpPr>
        <dsp:cNvPr id="0" name=""/>
        <dsp:cNvSpPr/>
      </dsp:nvSpPr>
      <dsp:spPr>
        <a:xfrm>
          <a:off x="0" y="1548184"/>
          <a:ext cx="2935224" cy="736699"/>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n-US" sz="2300" kern="1200" dirty="0" smtClean="0">
              <a:latin typeface="Avant Garde"/>
            </a:rPr>
            <a:t>June 2014</a:t>
          </a:r>
          <a:endParaRPr lang="en-US" sz="2300" kern="1200" dirty="0">
            <a:latin typeface="Avant Garde"/>
          </a:endParaRPr>
        </a:p>
      </dsp:txBody>
      <dsp:txXfrm>
        <a:off x="35963" y="1584147"/>
        <a:ext cx="2863298" cy="6647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46961F-609B-4767-AF28-EE917E07F320}">
      <dsp:nvSpPr>
        <dsp:cNvPr id="0" name=""/>
        <dsp:cNvSpPr/>
      </dsp:nvSpPr>
      <dsp:spPr>
        <a:xfrm rot="5400000">
          <a:off x="5249632" y="-2239622"/>
          <a:ext cx="589359" cy="5218176"/>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320040" lvl="1" indent="-114300" algn="l" defTabSz="666750">
            <a:lnSpc>
              <a:spcPct val="90000"/>
            </a:lnSpc>
            <a:spcBef>
              <a:spcPct val="0"/>
            </a:spcBef>
            <a:spcAft>
              <a:spcPct val="15000"/>
            </a:spcAft>
            <a:buChar char="••"/>
          </a:pPr>
          <a:r>
            <a:rPr lang="en-US" sz="1500" kern="1200" dirty="0" smtClean="0">
              <a:latin typeface="Avant Garde"/>
              <a:cs typeface="Andalus" panose="02020603050405020304" pitchFamily="18" charset="-78"/>
            </a:rPr>
            <a:t>Re-design and tweaking of design based on initial prototype issues, potential for more material acquisition</a:t>
          </a:r>
          <a:endParaRPr lang="en-US" sz="1500" kern="1200" dirty="0">
            <a:latin typeface="Avant Garde"/>
          </a:endParaRPr>
        </a:p>
      </dsp:txBody>
      <dsp:txXfrm rot="-5400000">
        <a:off x="2935224" y="103556"/>
        <a:ext cx="5189406" cy="531819"/>
      </dsp:txXfrm>
    </dsp:sp>
    <dsp:sp modelId="{CDEF140D-8357-4CE8-AC23-8A70CF4E322A}">
      <dsp:nvSpPr>
        <dsp:cNvPr id="0" name=""/>
        <dsp:cNvSpPr/>
      </dsp:nvSpPr>
      <dsp:spPr>
        <a:xfrm>
          <a:off x="0" y="1116"/>
          <a:ext cx="2935224" cy="736699"/>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latin typeface="Avant Garde"/>
            </a:rPr>
            <a:t>Nov 2013</a:t>
          </a:r>
          <a:endParaRPr lang="en-US" sz="2400" kern="1200" dirty="0">
            <a:latin typeface="Avant Garde"/>
          </a:endParaRPr>
        </a:p>
      </dsp:txBody>
      <dsp:txXfrm>
        <a:off x="35963" y="37079"/>
        <a:ext cx="2863298" cy="664773"/>
      </dsp:txXfrm>
    </dsp:sp>
    <dsp:sp modelId="{1657B168-E49A-403A-AF71-A95C93F5FE4F}">
      <dsp:nvSpPr>
        <dsp:cNvPr id="0" name=""/>
        <dsp:cNvSpPr/>
      </dsp:nvSpPr>
      <dsp:spPr>
        <a:xfrm rot="5400000">
          <a:off x="5249632" y="-1466088"/>
          <a:ext cx="589359" cy="5218176"/>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320040" lvl="1" indent="-114300" algn="l" defTabSz="666750">
            <a:lnSpc>
              <a:spcPct val="90000"/>
            </a:lnSpc>
            <a:spcBef>
              <a:spcPct val="0"/>
            </a:spcBef>
            <a:spcAft>
              <a:spcPct val="15000"/>
            </a:spcAft>
            <a:buChar char="••"/>
          </a:pPr>
          <a:r>
            <a:rPr lang="en-US" sz="1500" kern="1200" dirty="0" smtClean="0">
              <a:latin typeface="Avant Garde"/>
              <a:cs typeface="Andalus" panose="02020603050405020304" pitchFamily="18" charset="-78"/>
            </a:rPr>
            <a:t>Final Prototype development and incremental testing</a:t>
          </a:r>
          <a:endParaRPr lang="en-US" sz="1500" kern="1200" dirty="0">
            <a:latin typeface="Avant Garde"/>
          </a:endParaRPr>
        </a:p>
      </dsp:txBody>
      <dsp:txXfrm rot="-5400000">
        <a:off x="2935224" y="877090"/>
        <a:ext cx="5189406" cy="531819"/>
      </dsp:txXfrm>
    </dsp:sp>
    <dsp:sp modelId="{354ED6E5-47CD-4DBE-8EF1-E6D3B52E6EC7}">
      <dsp:nvSpPr>
        <dsp:cNvPr id="0" name=""/>
        <dsp:cNvSpPr/>
      </dsp:nvSpPr>
      <dsp:spPr>
        <a:xfrm>
          <a:off x="0" y="774650"/>
          <a:ext cx="2935224" cy="736699"/>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latin typeface="Avant Garde"/>
            </a:rPr>
            <a:t>Dec/Jan 2013-2014</a:t>
          </a:r>
          <a:endParaRPr lang="en-US" sz="2400" kern="1200" dirty="0">
            <a:latin typeface="Avant Garde"/>
          </a:endParaRPr>
        </a:p>
      </dsp:txBody>
      <dsp:txXfrm>
        <a:off x="35963" y="810613"/>
        <a:ext cx="2863298" cy="664773"/>
      </dsp:txXfrm>
    </dsp:sp>
    <dsp:sp modelId="{272D7E66-8D36-4502-8C19-84B14271127D}">
      <dsp:nvSpPr>
        <dsp:cNvPr id="0" name=""/>
        <dsp:cNvSpPr/>
      </dsp:nvSpPr>
      <dsp:spPr>
        <a:xfrm rot="5400000">
          <a:off x="5249632" y="-692553"/>
          <a:ext cx="589359" cy="5218176"/>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320040" lvl="1" indent="-114300" algn="l" defTabSz="666750">
            <a:lnSpc>
              <a:spcPct val="90000"/>
            </a:lnSpc>
            <a:spcBef>
              <a:spcPct val="0"/>
            </a:spcBef>
            <a:spcAft>
              <a:spcPct val="15000"/>
            </a:spcAft>
            <a:buChar char="••"/>
          </a:pPr>
          <a:r>
            <a:rPr lang="en-US" sz="1500" kern="1200" dirty="0" smtClean="0">
              <a:latin typeface="Avant Garde"/>
              <a:cs typeface="Andalus" panose="02020603050405020304" pitchFamily="18" charset="-78"/>
            </a:rPr>
            <a:t>Ground Based Testing</a:t>
          </a:r>
          <a:endParaRPr lang="en-US" sz="1500" kern="1200" dirty="0">
            <a:latin typeface="Avant Garde"/>
            <a:cs typeface="Andalus" panose="02020603050405020304" pitchFamily="18" charset="-78"/>
          </a:endParaRPr>
        </a:p>
      </dsp:txBody>
      <dsp:txXfrm rot="-5400000">
        <a:off x="2935224" y="1650625"/>
        <a:ext cx="5189406" cy="531819"/>
      </dsp:txXfrm>
    </dsp:sp>
    <dsp:sp modelId="{95248D54-6E37-4BC1-A898-BE3E71BD073F}">
      <dsp:nvSpPr>
        <dsp:cNvPr id="0" name=""/>
        <dsp:cNvSpPr/>
      </dsp:nvSpPr>
      <dsp:spPr>
        <a:xfrm>
          <a:off x="0" y="1548184"/>
          <a:ext cx="2935224" cy="736699"/>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latin typeface="Avant Garde"/>
            </a:rPr>
            <a:t>Jan/Feb 2014</a:t>
          </a:r>
          <a:endParaRPr lang="en-US" sz="2400" kern="1200" dirty="0">
            <a:latin typeface="Avant Garde"/>
          </a:endParaRPr>
        </a:p>
      </dsp:txBody>
      <dsp:txXfrm>
        <a:off x="35963" y="1584147"/>
        <a:ext cx="2863298" cy="66477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D68ADD77-5C5B-4DF5-A692-DAC25B11DF11}" type="datetimeFigureOut">
              <a:rPr lang="en-US" smtClean="0"/>
              <a:pPr/>
              <a:t>8/4/2013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323C5A7D-4C88-4367-ADF6-D36601A52CE4}" type="slidenum">
              <a:rPr lang="en-US" smtClean="0"/>
              <a:pPr/>
              <a:t>‹#›</a:t>
            </a:fld>
            <a:endParaRPr lang="en-US"/>
          </a:p>
        </p:txBody>
      </p:sp>
    </p:spTree>
    <p:extLst>
      <p:ext uri="{BB962C8B-B14F-4D97-AF65-F5344CB8AC3E}">
        <p14:creationId xmlns:p14="http://schemas.microsoft.com/office/powerpoint/2010/main" val="3069491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spc="32" dirty="0">
                <a:solidFill>
                  <a:srgbClr val="FFFFFF"/>
                </a:solidFill>
                <a:latin typeface="Avant Garde"/>
              </a:rPr>
              <a:t>The space station is about the size of a football field: A 460-ton, permanently crewed platform orbiting 240 miles above Earth.</a:t>
            </a:r>
          </a:p>
          <a:p>
            <a:pPr defTabSz="966612">
              <a:defRPr/>
            </a:pPr>
            <a:endParaRPr lang="en-US" sz="1300" spc="32" dirty="0">
              <a:solidFill>
                <a:srgbClr val="FFFFFF"/>
              </a:solidFill>
              <a:latin typeface="Avant Garde"/>
            </a:endParaRPr>
          </a:p>
          <a:p>
            <a:pPr defTabSz="966612">
              <a:defRPr/>
            </a:pPr>
            <a:r>
              <a:rPr lang="en-US" sz="1300" spc="32" dirty="0">
                <a:solidFill>
                  <a:srgbClr val="FFFFFF"/>
                </a:solidFill>
                <a:latin typeface="Avant Garde"/>
              </a:rPr>
              <a:t>ARK1 mission patch</a:t>
            </a:r>
          </a:p>
          <a:p>
            <a:pPr defTabSz="966612">
              <a:defRPr/>
            </a:pPr>
            <a:endParaRPr lang="en-US" sz="1300" spc="32" dirty="0">
              <a:solidFill>
                <a:srgbClr val="FFFFFF"/>
              </a:solidFill>
              <a:latin typeface="Avant Garde"/>
            </a:endParaRPr>
          </a:p>
          <a:p>
            <a:pPr defTabSz="966612">
              <a:defRPr/>
            </a:pPr>
            <a:r>
              <a:rPr lang="en-US" sz="1300" dirty="0">
                <a:latin typeface="Avant Garde"/>
              </a:rPr>
              <a:t>Jeff Williams, Expedition 13 Science Officer, at the U.S. Laboratory Science Window on station</a:t>
            </a:r>
          </a:p>
          <a:p>
            <a:pPr defTabSz="966612">
              <a:defRPr/>
            </a:pPr>
            <a:endParaRPr lang="en-US" sz="1300" dirty="0"/>
          </a:p>
          <a:p>
            <a:r>
              <a:rPr lang="en-US" sz="1300" dirty="0">
                <a:latin typeface="Avant Garde"/>
              </a:rPr>
              <a:t>Bioreactor-cultivated, 5-day human colon cancer cells aboard the space shuttle (STS-70).</a:t>
            </a:r>
          </a:p>
          <a:p>
            <a:pPr marL="302066" indent="-302066">
              <a:buFont typeface="Arial" pitchFamily="34" charset="0"/>
              <a:buChar char="•"/>
            </a:pPr>
            <a:r>
              <a:rPr lang="en-US" sz="1300" dirty="0">
                <a:latin typeface="Avant Garde"/>
              </a:rPr>
              <a:t>Cells grew to 30X the volume of ground controls</a:t>
            </a:r>
          </a:p>
          <a:p>
            <a:pPr marL="302066" indent="-302066">
              <a:buFont typeface="Arial" pitchFamily="34" charset="0"/>
              <a:buChar char="•"/>
            </a:pPr>
            <a:r>
              <a:rPr lang="en-US" sz="1300" dirty="0">
                <a:latin typeface="Avant Garde"/>
              </a:rPr>
              <a:t>Result reproduced on STS-85: mature structures that more closely match those found in human tumors</a:t>
            </a:r>
          </a:p>
          <a:p>
            <a:endParaRPr lang="en-US" sz="1300" dirty="0">
              <a:latin typeface="Avant Garde"/>
            </a:endParaRPr>
          </a:p>
          <a:p>
            <a:pPr defTabSz="966612">
              <a:defRPr/>
            </a:pPr>
            <a:endParaRPr lang="en-US" sz="1300" dirty="0"/>
          </a:p>
          <a:p>
            <a:endParaRPr lang="en-US" dirty="0"/>
          </a:p>
        </p:txBody>
      </p:sp>
      <p:sp>
        <p:nvSpPr>
          <p:cNvPr id="4" name="Slide Number Placeholder 3"/>
          <p:cNvSpPr>
            <a:spLocks noGrp="1"/>
          </p:cNvSpPr>
          <p:nvPr>
            <p:ph type="sldNum" sz="quarter" idx="10"/>
          </p:nvPr>
        </p:nvSpPr>
        <p:spPr/>
        <p:txBody>
          <a:bodyPr/>
          <a:lstStyle/>
          <a:p>
            <a:fld id="{323C5A7D-4C88-4367-ADF6-D36601A52CE4}" type="slidenum">
              <a:rPr lang="en-US" smtClean="0"/>
              <a:pPr/>
              <a:t>2</a:t>
            </a:fld>
            <a:endParaRPr lang="en-US"/>
          </a:p>
        </p:txBody>
      </p:sp>
    </p:spTree>
    <p:extLst>
      <p:ext uri="{BB962C8B-B14F-4D97-AF65-F5344CB8AC3E}">
        <p14:creationId xmlns:p14="http://schemas.microsoft.com/office/powerpoint/2010/main" val="376035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3C5A7D-4C88-4367-ADF6-D36601A52CE4}" type="slidenum">
              <a:rPr lang="en-US" smtClean="0"/>
              <a:pPr/>
              <a:t>19</a:t>
            </a:fld>
            <a:endParaRPr lang="en-US"/>
          </a:p>
        </p:txBody>
      </p:sp>
    </p:spTree>
    <p:extLst>
      <p:ext uri="{BB962C8B-B14F-4D97-AF65-F5344CB8AC3E}">
        <p14:creationId xmlns:p14="http://schemas.microsoft.com/office/powerpoint/2010/main" val="3837639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3C5A7D-4C88-4367-ADF6-D36601A52CE4}" type="slidenum">
              <a:rPr lang="en-US" smtClean="0"/>
              <a:pPr/>
              <a:t>24</a:t>
            </a:fld>
            <a:endParaRPr lang="en-US"/>
          </a:p>
        </p:txBody>
      </p:sp>
    </p:spTree>
    <p:extLst>
      <p:ext uri="{BB962C8B-B14F-4D97-AF65-F5344CB8AC3E}">
        <p14:creationId xmlns:p14="http://schemas.microsoft.com/office/powerpoint/2010/main" val="1199121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a:t>
            </a:r>
            <a:r>
              <a:rPr lang="en-US" baseline="0" dirty="0" smtClean="0"/>
              <a:t> an education prospective, CASIS mission is to utilize the ISS NL as the ultimate learning platform for  innovative STEM programs.</a:t>
            </a:r>
          </a:p>
          <a:p>
            <a:r>
              <a:rPr lang="en-US" sz="1300" dirty="0"/>
              <a:t> </a:t>
            </a:r>
          </a:p>
          <a:p>
            <a:r>
              <a:rPr lang="en-US" sz="1300" dirty="0"/>
              <a:t>We use a three-pronged approach that includes;</a:t>
            </a:r>
          </a:p>
          <a:p>
            <a:r>
              <a:rPr lang="en-US" sz="1300" dirty="0"/>
              <a:t> </a:t>
            </a:r>
          </a:p>
          <a:p>
            <a:pPr lvl="0"/>
            <a:r>
              <a:rPr lang="en-US" sz="1300" dirty="0"/>
              <a:t>Providing access for students and educators to the unique environment of the ISS NL. </a:t>
            </a:r>
          </a:p>
          <a:p>
            <a:pPr lvl="0"/>
            <a:r>
              <a:rPr lang="en-US" sz="1300" dirty="0"/>
              <a:t>Building external education strategic partnerships that promote STEM literacy and awareness through formal and informal educational setting </a:t>
            </a:r>
          </a:p>
          <a:p>
            <a:pPr lvl="0"/>
            <a:r>
              <a:rPr lang="en-US" sz="1300" dirty="0"/>
              <a:t>Reaching out to nontraditional demographic groups in novel ways in order to engage students and educators not previously exposed to human spaceflight thereby linking multiple content areas to STEM</a:t>
            </a:r>
            <a:endParaRPr lang="en-US" dirty="0"/>
          </a:p>
        </p:txBody>
      </p:sp>
      <p:sp>
        <p:nvSpPr>
          <p:cNvPr id="4" name="Slide Number Placeholder 3"/>
          <p:cNvSpPr>
            <a:spLocks noGrp="1"/>
          </p:cNvSpPr>
          <p:nvPr>
            <p:ph type="sldNum" sz="quarter" idx="10"/>
          </p:nvPr>
        </p:nvSpPr>
        <p:spPr/>
        <p:txBody>
          <a:bodyPr/>
          <a:lstStyle/>
          <a:p>
            <a:fld id="{323C5A7D-4C88-4367-ADF6-D36601A52CE4}" type="slidenum">
              <a:rPr lang="en-US" smtClean="0"/>
              <a:pPr/>
              <a:t>4</a:t>
            </a:fld>
            <a:endParaRPr lang="en-US"/>
          </a:p>
        </p:txBody>
      </p:sp>
    </p:spTree>
    <p:extLst>
      <p:ext uri="{BB962C8B-B14F-4D97-AF65-F5344CB8AC3E}">
        <p14:creationId xmlns:p14="http://schemas.microsoft.com/office/powerpoint/2010/main" val="3948442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spc="32" dirty="0">
              <a:solidFill>
                <a:srgbClr val="FFFFFF"/>
              </a:solidFill>
              <a:latin typeface="Avant Garde"/>
            </a:endParaRPr>
          </a:p>
          <a:p>
            <a:r>
              <a:rPr lang="en-US" dirty="0" smtClean="0"/>
              <a:t>Its location in low Earth orbit affords the National Lab a unique vantage point </a:t>
            </a:r>
          </a:p>
          <a:p>
            <a:pPr marL="181240" indent="-181240">
              <a:buFont typeface="Arial" pitchFamily="34" charset="0"/>
              <a:buChar char="•"/>
            </a:pPr>
            <a:r>
              <a:rPr lang="en-US" dirty="0" smtClean="0"/>
              <a:t>Benefits for Earth observation data collection: average altitude of 400 km, orbital path covering 90% of Earth’s population</a:t>
            </a:r>
          </a:p>
          <a:p>
            <a:pPr marL="181240" indent="-181240">
              <a:buFont typeface="Arial" pitchFamily="34" charset="0"/>
              <a:buChar char="•"/>
            </a:pPr>
            <a:r>
              <a:rPr lang="en-US" dirty="0" smtClean="0"/>
              <a:t>Improved spatial resolution (&lt;6 m) for Earth viewing</a:t>
            </a:r>
          </a:p>
          <a:p>
            <a:pPr marL="181240" indent="-181240">
              <a:buFont typeface="Arial" pitchFamily="34" charset="0"/>
              <a:buChar char="•"/>
            </a:pPr>
            <a:r>
              <a:rPr lang="en-US" dirty="0" smtClean="0"/>
              <a:t>Variable lighting conditions for Earth viewing (versus orbiting satellites)</a:t>
            </a:r>
          </a:p>
          <a:p>
            <a:pPr marL="181240" indent="-181240">
              <a:buFont typeface="Arial" pitchFamily="34" charset="0"/>
              <a:buChar char="•"/>
            </a:pPr>
            <a:r>
              <a:rPr lang="en-US" dirty="0" smtClean="0"/>
              <a:t>Capability to measure or detect X-ray sources, cosmic rays, solar spectral irradiance and neutron flux in space (e.g., the full cosmic ray spectrum can be studied only from space)</a:t>
            </a:r>
          </a:p>
          <a:p>
            <a:endParaRPr lang="en-US" dirty="0" smtClean="0"/>
          </a:p>
          <a:p>
            <a:r>
              <a:rPr lang="en-US" dirty="0" smtClean="0"/>
              <a:t>Exploiting this platform for Earth observation and remote sensing of space allows a broad range of studies with equally broad implications for basic and applied science across many fields. For example:</a:t>
            </a:r>
          </a:p>
          <a:p>
            <a:pPr marL="362480" indent="-362480">
              <a:spcBef>
                <a:spcPct val="20000"/>
              </a:spcBef>
              <a:spcAft>
                <a:spcPts val="634"/>
              </a:spcAft>
              <a:buClr>
                <a:srgbClr val="DC9E1F"/>
              </a:buClr>
              <a:buFont typeface="Arial" pitchFamily="34" charset="0"/>
              <a:buChar char="•"/>
            </a:pPr>
            <a:r>
              <a:rPr lang="en-US" sz="2100" spc="32" dirty="0">
                <a:solidFill>
                  <a:srgbClr val="FFFFFF"/>
                </a:solidFill>
                <a:latin typeface="Avant Garde"/>
              </a:rPr>
              <a:t>The ability to measure solar energy irradiance into Earth’s atmosphere reveals the effects of this irradiance on atmospheric modeling, atmospheric chemistry and climatology</a:t>
            </a:r>
          </a:p>
          <a:p>
            <a:pPr marL="362480" indent="-362480">
              <a:spcBef>
                <a:spcPct val="20000"/>
              </a:spcBef>
              <a:spcAft>
                <a:spcPts val="634"/>
              </a:spcAft>
              <a:buClr>
                <a:srgbClr val="DC9E1F"/>
              </a:buClr>
              <a:buFont typeface="Arial" pitchFamily="34" charset="0"/>
              <a:buChar char="•"/>
            </a:pPr>
            <a:r>
              <a:rPr lang="en-US" sz="2100" spc="32" dirty="0">
                <a:solidFill>
                  <a:srgbClr val="FFFFFF"/>
                </a:solidFill>
                <a:latin typeface="Avant Garde"/>
              </a:rPr>
              <a:t>The capability to measure or detect X-ray sources, cosmic rays, solar spectral irradiance and neutron flux in space allows studies not possible on Earth</a:t>
            </a:r>
          </a:p>
          <a:p>
            <a:endParaRPr lang="en-US" dirty="0" smtClean="0"/>
          </a:p>
          <a:p>
            <a:endParaRPr lang="en-US" dirty="0" smtClean="0"/>
          </a:p>
          <a:p>
            <a:pPr defTabSz="966612">
              <a:defRPr/>
            </a:pPr>
            <a:r>
              <a:rPr lang="en-US" sz="1300" b="1" i="1" dirty="0"/>
              <a:t>Images:</a:t>
            </a:r>
          </a:p>
          <a:p>
            <a:pPr marL="181240" indent="-181240">
              <a:buFont typeface="Arial" pitchFamily="34" charset="0"/>
              <a:buChar char="•"/>
            </a:pPr>
            <a:r>
              <a:rPr lang="en-US" sz="1300" dirty="0"/>
              <a:t>MAXI is a highly sensitive X-ray slit camera externally-mounted to the International Space Station for monitoring more than 1,000 X-ray sources in space, including black holes and neutron stars. In 2010, MAXI found two new X-ray sources from its sky scans </a:t>
            </a:r>
            <a:endParaRPr lang="en-US" dirty="0" smtClean="0"/>
          </a:p>
          <a:p>
            <a:pPr marL="181240" indent="-181240">
              <a:buFont typeface="Arial" pitchFamily="34" charset="0"/>
              <a:buChar char="•"/>
            </a:pPr>
            <a:r>
              <a:rPr lang="en-US" dirty="0" smtClean="0"/>
              <a:t>SMILES made atmospheric observations in 2009/2010 with the aid of a 4 K mechanical cooler and superconducting mixers for </a:t>
            </a:r>
            <a:r>
              <a:rPr lang="en-US" dirty="0" err="1" smtClean="0"/>
              <a:t>submillimeter</a:t>
            </a:r>
            <a:r>
              <a:rPr lang="en-US" dirty="0" smtClean="0"/>
              <a:t> limb‐emission sounding in the frequency bands of 624.32–626.32 GHz and 649.12–650.32 GHz</a:t>
            </a:r>
          </a:p>
          <a:p>
            <a:pPr marL="664546" lvl="1" indent="-181240" defTabSz="966612">
              <a:buFont typeface="Arial" pitchFamily="34" charset="0"/>
              <a:buChar char="•"/>
              <a:defRPr/>
            </a:pPr>
            <a:r>
              <a:rPr lang="en-US" dirty="0" smtClean="0"/>
              <a:t>On the basis of the observed spectra, the data processing has been retrieving vertical profiles for the atmospheric minor constituents in the middle atmosphere, such as O3 with isotopes, </a:t>
            </a:r>
            <a:r>
              <a:rPr lang="en-US" dirty="0" err="1" smtClean="0"/>
              <a:t>HCl</a:t>
            </a:r>
            <a:r>
              <a:rPr lang="en-US" dirty="0" smtClean="0"/>
              <a:t>, </a:t>
            </a:r>
            <a:r>
              <a:rPr lang="en-US" dirty="0" err="1" smtClean="0"/>
              <a:t>ClO</a:t>
            </a:r>
            <a:r>
              <a:rPr lang="en-US" dirty="0" smtClean="0"/>
              <a:t>, HO2, </a:t>
            </a:r>
            <a:r>
              <a:rPr lang="en-US" dirty="0" err="1" smtClean="0"/>
              <a:t>BrO</a:t>
            </a:r>
            <a:r>
              <a:rPr lang="en-US" dirty="0" smtClean="0"/>
              <a:t>, and HNO3.</a:t>
            </a:r>
            <a:r>
              <a:rPr lang="en-US" baseline="0" dirty="0" smtClean="0"/>
              <a:t> </a:t>
            </a:r>
            <a:r>
              <a:rPr lang="en-US" sz="1300" dirty="0">
                <a:latin typeface="Avant Garde"/>
              </a:rPr>
              <a:t>Globally mapped ozone distributions at 28 km on 12 October 2009. Original observation points are plotted by white circles with observed ozone mixing ratios.</a:t>
            </a:r>
          </a:p>
          <a:p>
            <a:endParaRPr lang="en-US" dirty="0" smtClean="0"/>
          </a:p>
          <a:p>
            <a:endParaRPr lang="en-US" dirty="0" smtClean="0"/>
          </a:p>
          <a:p>
            <a:pPr defTabSz="966612">
              <a:defRPr/>
            </a:pPr>
            <a:r>
              <a:rPr lang="en-US" sz="1300" dirty="0"/>
              <a:t>SUCCESS STORIES:</a:t>
            </a:r>
          </a:p>
          <a:p>
            <a:pPr lvl="0"/>
            <a:r>
              <a:rPr lang="en-US" dirty="0" smtClean="0"/>
              <a:t>The ISS houses the first space-based method of tracking global maritime traffic, capable of autonomously monitoring ships’ speed, position, course, cargo and voyage information in open waters (versus Earth-based systems, which can only monitor coastal waters).</a:t>
            </a:r>
          </a:p>
          <a:p>
            <a:pPr lvl="0"/>
            <a:endParaRPr lang="en-US" dirty="0" smtClean="0"/>
          </a:p>
          <a:p>
            <a:pPr lvl="0"/>
            <a:r>
              <a:rPr lang="en-US" dirty="0" smtClean="0"/>
              <a:t>Earth Observation capabilities on station have been used to aid in disaster recovery efforts after, for example, a volcanic eruption or the 2011 Japanese tsunami. They have also been used to monitor global environmental hazard risks, such as the melting of glaciers that caused a Russian avalanche in 2002.</a:t>
            </a:r>
          </a:p>
          <a:p>
            <a:endParaRPr lang="en-US" dirty="0" smtClean="0"/>
          </a:p>
          <a:p>
            <a:r>
              <a:rPr lang="en-US" dirty="0" smtClean="0"/>
              <a:t>In 2010, two new X-ray sources were identified in space using two facilities on station:</a:t>
            </a:r>
          </a:p>
          <a:p>
            <a:pPr lvl="1"/>
            <a:r>
              <a:rPr lang="en-US" dirty="0" smtClean="0"/>
              <a:t>Monitor of All-sky X-ray Image (MAXI), which is </a:t>
            </a:r>
          </a:p>
          <a:p>
            <a:pPr marL="483306" lvl="1"/>
            <a:r>
              <a:rPr lang="en-US" dirty="0" smtClean="0"/>
              <a:t>	comprised of a couple highly sensitive </a:t>
            </a:r>
          </a:p>
          <a:p>
            <a:pPr marL="483306" lvl="1"/>
            <a:r>
              <a:rPr lang="en-US" dirty="0" smtClean="0"/>
              <a:t>	X-ray detectors, the Gas Slit Camera and </a:t>
            </a:r>
          </a:p>
          <a:p>
            <a:pPr marL="483306" lvl="1"/>
            <a:r>
              <a:rPr lang="en-US" dirty="0" smtClean="0"/>
              <a:t>	the Solid-state Slit Camera</a:t>
            </a:r>
          </a:p>
          <a:p>
            <a:pPr lvl="1"/>
            <a:r>
              <a:rPr lang="en-US" dirty="0" smtClean="0"/>
              <a:t>Swift, a first-of-its-kind multi-wavelength </a:t>
            </a:r>
          </a:p>
          <a:p>
            <a:pPr marL="483306" lvl="1"/>
            <a:r>
              <a:rPr lang="en-US" dirty="0" smtClean="0"/>
              <a:t>	observatory dedicated to the study of </a:t>
            </a:r>
          </a:p>
          <a:p>
            <a:pPr marL="483306" lvl="1"/>
            <a:r>
              <a:rPr lang="en-US" dirty="0" smtClean="0"/>
              <a:t>	gamma-ray bursts (GRB) and other transients</a:t>
            </a:r>
          </a:p>
          <a:p>
            <a:pPr defTabSz="966612">
              <a:defRPr/>
            </a:pPr>
            <a:endParaRPr lang="en-US" sz="1300" dirty="0"/>
          </a:p>
          <a:p>
            <a:endParaRPr lang="en-US" sz="1300" spc="32" dirty="0">
              <a:solidFill>
                <a:srgbClr val="FFFFFF"/>
              </a:solidFill>
              <a:latin typeface="Avant Garde"/>
            </a:endParaRPr>
          </a:p>
        </p:txBody>
      </p:sp>
      <p:sp>
        <p:nvSpPr>
          <p:cNvPr id="4" name="Slide Number Placeholder 3"/>
          <p:cNvSpPr>
            <a:spLocks noGrp="1"/>
          </p:cNvSpPr>
          <p:nvPr>
            <p:ph type="sldNum" sz="quarter" idx="10"/>
          </p:nvPr>
        </p:nvSpPr>
        <p:spPr/>
        <p:txBody>
          <a:bodyPr/>
          <a:lstStyle/>
          <a:p>
            <a:fld id="{323C5A7D-4C88-4367-ADF6-D36601A52CE4}" type="slidenum">
              <a:rPr lang="en-US" smtClean="0"/>
              <a:pPr/>
              <a:t>6</a:t>
            </a:fld>
            <a:endParaRPr lang="en-US"/>
          </a:p>
        </p:txBody>
      </p:sp>
    </p:spTree>
    <p:extLst>
      <p:ext uri="{BB962C8B-B14F-4D97-AF65-F5344CB8AC3E}">
        <p14:creationId xmlns:p14="http://schemas.microsoft.com/office/powerpoint/2010/main" val="2932910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In this image provided by NASA astronaut Andre </a:t>
            </a:r>
            <a:r>
              <a:rPr lang="en-US" dirty="0" err="1" smtClean="0">
                <a:effectLst/>
              </a:rPr>
              <a:t>Kuipers</a:t>
            </a:r>
            <a:r>
              <a:rPr lang="en-US" dirty="0" smtClean="0">
                <a:effectLst/>
              </a:rPr>
              <a:t> watches a bubble in a drop of water as he enjoys the last days of weightlessness. The photo was taken June 24, 2012. </a:t>
            </a:r>
            <a:endParaRPr lang="en-US" dirty="0"/>
          </a:p>
        </p:txBody>
      </p:sp>
      <p:sp>
        <p:nvSpPr>
          <p:cNvPr id="4" name="Slide Number Placeholder 3"/>
          <p:cNvSpPr>
            <a:spLocks noGrp="1"/>
          </p:cNvSpPr>
          <p:nvPr>
            <p:ph type="sldNum" sz="quarter" idx="10"/>
          </p:nvPr>
        </p:nvSpPr>
        <p:spPr/>
        <p:txBody>
          <a:bodyPr/>
          <a:lstStyle/>
          <a:p>
            <a:fld id="{323C5A7D-4C88-4367-ADF6-D36601A52CE4}" type="slidenum">
              <a:rPr lang="en-US" smtClean="0"/>
              <a:pPr/>
              <a:t>7</a:t>
            </a:fld>
            <a:endParaRPr lang="en-US"/>
          </a:p>
        </p:txBody>
      </p:sp>
    </p:spTree>
    <p:extLst>
      <p:ext uri="{BB962C8B-B14F-4D97-AF65-F5344CB8AC3E}">
        <p14:creationId xmlns:p14="http://schemas.microsoft.com/office/powerpoint/2010/main" val="730738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3C5A7D-4C88-4367-ADF6-D36601A52CE4}" type="slidenum">
              <a:rPr lang="en-US" smtClean="0"/>
              <a:pPr/>
              <a:t>8</a:t>
            </a:fld>
            <a:endParaRPr lang="en-US"/>
          </a:p>
        </p:txBody>
      </p:sp>
    </p:spTree>
    <p:extLst>
      <p:ext uri="{BB962C8B-B14F-4D97-AF65-F5344CB8AC3E}">
        <p14:creationId xmlns:p14="http://schemas.microsoft.com/office/powerpoint/2010/main" val="3948442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Designed to be open source using </a:t>
            </a:r>
            <a:r>
              <a:rPr lang="en-US" sz="1300" dirty="0" err="1"/>
              <a:t>Arduino</a:t>
            </a:r>
            <a:r>
              <a:rPr lang="en-US" sz="1300" dirty="0"/>
              <a:t> based technology with “plug and play” sensors </a:t>
            </a:r>
          </a:p>
          <a:p>
            <a:endParaRPr lang="en-US" sz="1300" dirty="0"/>
          </a:p>
          <a:p>
            <a:r>
              <a:rPr lang="en-US" sz="1300" dirty="0"/>
              <a:t>Platform includes a simple programmable micro-controller, allowing automation, control, and data collection of the experiment (lessening the amount of crew time) </a:t>
            </a:r>
          </a:p>
          <a:p>
            <a:endParaRPr lang="en-US" sz="1300" dirty="0"/>
          </a:p>
          <a:p>
            <a:r>
              <a:rPr lang="en-US" sz="1300" dirty="0"/>
              <a:t>Easy to integrate and control hundreds of different analog &amp; digital sensors, stepper motors, cameras, lights, etc. to control and collect data from the experiment on the ISS.</a:t>
            </a:r>
            <a:endParaRPr lang="en-US" dirty="0"/>
          </a:p>
        </p:txBody>
      </p:sp>
      <p:sp>
        <p:nvSpPr>
          <p:cNvPr id="4" name="Slide Number Placeholder 3"/>
          <p:cNvSpPr>
            <a:spLocks noGrp="1"/>
          </p:cNvSpPr>
          <p:nvPr>
            <p:ph type="sldNum" sz="quarter" idx="10"/>
          </p:nvPr>
        </p:nvSpPr>
        <p:spPr/>
        <p:txBody>
          <a:bodyPr/>
          <a:lstStyle/>
          <a:p>
            <a:fld id="{323C5A7D-4C88-4367-ADF6-D36601A52CE4}" type="slidenum">
              <a:rPr lang="en-US" smtClean="0"/>
              <a:pPr/>
              <a:t>12</a:t>
            </a:fld>
            <a:endParaRPr lang="en-US"/>
          </a:p>
        </p:txBody>
      </p:sp>
    </p:spTree>
    <p:extLst>
      <p:ext uri="{BB962C8B-B14F-4D97-AF65-F5344CB8AC3E}">
        <p14:creationId xmlns:p14="http://schemas.microsoft.com/office/powerpoint/2010/main" val="2155518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3C5A7D-4C88-4367-ADF6-D36601A52CE4}" type="slidenum">
              <a:rPr lang="en-US" smtClean="0"/>
              <a:pPr/>
              <a:t>13</a:t>
            </a:fld>
            <a:endParaRPr lang="en-US"/>
          </a:p>
        </p:txBody>
      </p:sp>
    </p:spTree>
    <p:extLst>
      <p:ext uri="{BB962C8B-B14F-4D97-AF65-F5344CB8AC3E}">
        <p14:creationId xmlns:p14="http://schemas.microsoft.com/office/powerpoint/2010/main" val="466974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3C5A7D-4C88-4367-ADF6-D36601A52CE4}" type="slidenum">
              <a:rPr lang="en-US" smtClean="0"/>
              <a:pPr/>
              <a:t>16</a:t>
            </a:fld>
            <a:endParaRPr lang="en-US"/>
          </a:p>
        </p:txBody>
      </p:sp>
    </p:spTree>
    <p:extLst>
      <p:ext uri="{BB962C8B-B14F-4D97-AF65-F5344CB8AC3E}">
        <p14:creationId xmlns:p14="http://schemas.microsoft.com/office/powerpoint/2010/main" val="2422490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b="1" i="1" dirty="0">
                <a:cs typeface="Andalus" panose="02020603050405020304" pitchFamily="18" charset="-78"/>
              </a:rPr>
              <a:t>Biomedical Engineer from Texas A&amp;M University</a:t>
            </a:r>
          </a:p>
          <a:p>
            <a:r>
              <a:rPr lang="en-US" sz="1900" b="1" i="1" dirty="0">
                <a:cs typeface="Andalus" panose="02020603050405020304" pitchFamily="18" charset="-78"/>
              </a:rPr>
              <a:t>Worked at NASA JSC </a:t>
            </a:r>
          </a:p>
          <a:p>
            <a:pPr lvl="1"/>
            <a:r>
              <a:rPr lang="en-US" sz="1900" dirty="0">
                <a:cs typeface="Andalus" panose="02020603050405020304" pitchFamily="18" charset="-78"/>
              </a:rPr>
              <a:t>Crew training for Science Experiments on the Russian MIR Space Station</a:t>
            </a:r>
          </a:p>
          <a:p>
            <a:pPr lvl="1"/>
            <a:r>
              <a:rPr lang="en-US" sz="1900" dirty="0">
                <a:cs typeface="Andalus" panose="02020603050405020304" pitchFamily="18" charset="-78"/>
              </a:rPr>
              <a:t>Advanced Projects Lead for future medical hardware to use on long duration missions</a:t>
            </a:r>
          </a:p>
          <a:p>
            <a:pPr lvl="1"/>
            <a:r>
              <a:rPr lang="en-US" sz="1900" dirty="0">
                <a:cs typeface="Andalus" panose="02020603050405020304" pitchFamily="18" charset="-78"/>
              </a:rPr>
              <a:t>Pre-flight and Post-flight evaluation of the crew’s medical health</a:t>
            </a:r>
          </a:p>
          <a:p>
            <a:r>
              <a:rPr lang="en-US" sz="1900" b="1" i="1" dirty="0">
                <a:cs typeface="Andalus" panose="02020603050405020304" pitchFamily="18" charset="-78"/>
              </a:rPr>
              <a:t>Engineering Design Teacher at Clear Springs High School</a:t>
            </a:r>
          </a:p>
          <a:p>
            <a:pPr lvl="1"/>
            <a:r>
              <a:rPr lang="en-US" sz="1900" dirty="0">
                <a:cs typeface="Andalus" panose="02020603050405020304" pitchFamily="18" charset="-78"/>
              </a:rPr>
              <a:t>Worked with NASA HUNCH to produce plant growth chamber and other hardware for the crew to test on the International Space Station.  </a:t>
            </a:r>
          </a:p>
          <a:p>
            <a:pPr lvl="1"/>
            <a:r>
              <a:rPr lang="en-US" sz="1900" dirty="0">
                <a:cs typeface="Andalus" panose="02020603050405020304" pitchFamily="18" charset="-78"/>
              </a:rPr>
              <a:t>Students used Zero Gravity Flight to test Experiment in Microgravity environment.  </a:t>
            </a:r>
          </a:p>
          <a:p>
            <a:endParaRPr lang="en-US" dirty="0"/>
          </a:p>
        </p:txBody>
      </p:sp>
      <p:sp>
        <p:nvSpPr>
          <p:cNvPr id="4" name="Slide Number Placeholder 3"/>
          <p:cNvSpPr>
            <a:spLocks noGrp="1"/>
          </p:cNvSpPr>
          <p:nvPr>
            <p:ph type="sldNum" sz="quarter" idx="10"/>
          </p:nvPr>
        </p:nvSpPr>
        <p:spPr/>
        <p:txBody>
          <a:bodyPr/>
          <a:lstStyle/>
          <a:p>
            <a:fld id="{323C5A7D-4C88-4367-ADF6-D36601A52CE4}" type="slidenum">
              <a:rPr lang="en-US" smtClean="0"/>
              <a:pPr/>
              <a:t>17</a:t>
            </a:fld>
            <a:endParaRPr lang="en-US"/>
          </a:p>
        </p:txBody>
      </p:sp>
    </p:spTree>
    <p:extLst>
      <p:ext uri="{BB962C8B-B14F-4D97-AF65-F5344CB8AC3E}">
        <p14:creationId xmlns:p14="http://schemas.microsoft.com/office/powerpoint/2010/main" val="29900511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17E07C5-1483-47C2-8CEA-C04195EF4497}" type="datetimeFigureOut">
              <a:rPr lang="en-US" smtClean="0"/>
              <a:pPr/>
              <a:t>8/4/2013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C0C77-FE61-402E-80BD-776F3C010933}" type="slidenum">
              <a:rPr lang="en-US" smtClean="0"/>
              <a:pPr/>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pic>
        <p:nvPicPr>
          <p:cNvPr id="8" name="Picture 2" descr="http://iss-casis.org/Portals/0/images/casis_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3800" y="152400"/>
            <a:ext cx="1314450" cy="6667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7E07C5-1483-47C2-8CEA-C04195EF4497}" type="datetimeFigureOut">
              <a:rPr lang="en-US" smtClean="0"/>
              <a:pPr/>
              <a:t>8/4/2013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C0C77-FE61-402E-80BD-776F3C010933}" type="slidenum">
              <a:rPr lang="en-US" smtClean="0"/>
              <a:pPr/>
              <a:t>‹#›</a:t>
            </a:fld>
            <a:endParaRPr lang="en-US"/>
          </a:p>
        </p:txBody>
      </p:sp>
      <p:pic>
        <p:nvPicPr>
          <p:cNvPr id="7" name="Picture 2" descr="http://iss-casis.org/Portals/0/images/casis_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3800" y="152400"/>
            <a:ext cx="1314450" cy="6667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7E07C5-1483-47C2-8CEA-C04195EF4497}" type="datetimeFigureOut">
              <a:rPr lang="en-US" smtClean="0"/>
              <a:pPr/>
              <a:t>8/4/2013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C0C77-FE61-402E-80BD-776F3C010933}" type="slidenum">
              <a:rPr lang="en-US" smtClean="0"/>
              <a:pPr/>
              <a:t>‹#›</a:t>
            </a:fld>
            <a:endParaRPr lang="en-US"/>
          </a:p>
        </p:txBody>
      </p:sp>
      <p:pic>
        <p:nvPicPr>
          <p:cNvPr id="7" name="Picture 2" descr="http://iss-casis.org/Portals/0/images/casis_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3800" y="152400"/>
            <a:ext cx="1314450" cy="6667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6225" y="27709"/>
            <a:ext cx="7038975" cy="1143000"/>
          </a:xfrm>
        </p:spPr>
        <p:txBody>
          <a:bodyPr/>
          <a:lstStyle>
            <a:lvl1pPr>
              <a:defRPr sz="2400">
                <a:latin typeface="Avant Garde"/>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517E07C5-1483-47C2-8CEA-C04195EF4497}" type="datetimeFigureOut">
              <a:rPr lang="en-US" smtClean="0"/>
              <a:pPr/>
              <a:t>8/4/2013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C0C77-FE61-402E-80BD-776F3C010933}" type="slidenum">
              <a:rPr lang="en-US" smtClean="0"/>
              <a:pPr/>
              <a:t>‹#›</a:t>
            </a:fld>
            <a:endParaRPr lang="en-US"/>
          </a:p>
        </p:txBody>
      </p:sp>
      <p:sp>
        <p:nvSpPr>
          <p:cNvPr id="8" name="Content Placeholder 7"/>
          <p:cNvSpPr>
            <a:spLocks noGrp="1"/>
          </p:cNvSpPr>
          <p:nvPr>
            <p:ph sz="quarter" idx="13"/>
          </p:nvPr>
        </p:nvSpPr>
        <p:spPr>
          <a:xfrm>
            <a:off x="457200" y="1143000"/>
            <a:ext cx="82296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2" descr="http://iss-casis.org/Portals/0/images/casis_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3800" y="152400"/>
            <a:ext cx="1314450" cy="6667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7E07C5-1483-47C2-8CEA-C04195EF4497}" type="datetimeFigureOut">
              <a:rPr lang="en-US" smtClean="0"/>
              <a:pPr/>
              <a:t>8/4/2013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C0C77-FE61-402E-80BD-776F3C010933}" type="slidenum">
              <a:rPr lang="en-US" smtClean="0"/>
              <a:pPr/>
              <a:t>‹#›</a:t>
            </a:fld>
            <a:endParaRPr lang="en-US"/>
          </a:p>
        </p:txBody>
      </p:sp>
      <p:pic>
        <p:nvPicPr>
          <p:cNvPr id="7" name="Picture 2" descr="http://iss-casis.org/Portals/0/images/casis_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3800" y="152400"/>
            <a:ext cx="1314450" cy="6667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290080" y="0"/>
            <a:ext cx="7025120" cy="1143000"/>
          </a:xfrm>
        </p:spPr>
        <p:txBody>
          <a:bodyPr/>
          <a:lstStyle>
            <a:lvl1pPr>
              <a:defRPr sz="2400">
                <a:latin typeface="Arial Rounded MT Bold" pitchFamily="34" charset="0"/>
              </a:defRPr>
            </a:lvl1pPr>
          </a:lstStyle>
          <a:p>
            <a:r>
              <a:rPr lang="en-US" dirty="0" smtClean="0"/>
              <a:t>Click to edit Master title style</a:t>
            </a:r>
            <a:endParaRPr lang="en-US" dirty="0"/>
          </a:p>
        </p:txBody>
      </p:sp>
      <p:sp>
        <p:nvSpPr>
          <p:cNvPr id="5" name="Date Placeholder 4"/>
          <p:cNvSpPr>
            <a:spLocks noGrp="1"/>
          </p:cNvSpPr>
          <p:nvPr>
            <p:ph type="dt" sz="half" idx="10"/>
          </p:nvPr>
        </p:nvSpPr>
        <p:spPr/>
        <p:txBody>
          <a:bodyPr/>
          <a:lstStyle/>
          <a:p>
            <a:fld id="{517E07C5-1483-47C2-8CEA-C04195EF4497}" type="datetimeFigureOut">
              <a:rPr lang="en-US" smtClean="0"/>
              <a:pPr/>
              <a:t>8/4/2013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CC0C77-FE61-402E-80BD-776F3C010933}" type="slidenum">
              <a:rPr lang="en-US" smtClean="0"/>
              <a:pPr/>
              <a:t>‹#›</a:t>
            </a:fld>
            <a:endParaRPr lang="en-US"/>
          </a:p>
        </p:txBody>
      </p:sp>
      <p:pic>
        <p:nvPicPr>
          <p:cNvPr id="8" name="Picture 2" descr="http://iss-casis.org/Portals/0/images/casis_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3800" y="152400"/>
            <a:ext cx="1314450" cy="6667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276225" y="13855"/>
            <a:ext cx="7038975" cy="1143000"/>
          </a:xfrm>
        </p:spPr>
        <p:txBody>
          <a:bodyPr/>
          <a:lstStyle>
            <a:lvl1pPr>
              <a:defRPr sz="2400"/>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517E07C5-1483-47C2-8CEA-C04195EF4497}" type="datetimeFigureOut">
              <a:rPr lang="en-US" smtClean="0"/>
              <a:pPr/>
              <a:t>8/4/2013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CC0C77-FE61-402E-80BD-776F3C010933}" type="slidenum">
              <a:rPr lang="en-US" smtClean="0"/>
              <a:pPr/>
              <a:t>‹#›</a:t>
            </a:fld>
            <a:endParaRPr lang="en-US"/>
          </a:p>
        </p:txBody>
      </p:sp>
      <p:pic>
        <p:nvPicPr>
          <p:cNvPr id="10" name="Picture 2" descr="http://iss-casis.org/Portals/0/images/casis_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3800" y="152400"/>
            <a:ext cx="1314450" cy="6667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76225" y="0"/>
            <a:ext cx="7038975" cy="1143000"/>
          </a:xfrm>
        </p:spPr>
        <p:txBody>
          <a:bodyPr/>
          <a:lstStyle>
            <a:lvl1pPr>
              <a:defRPr sz="24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17E07C5-1483-47C2-8CEA-C04195EF4497}" type="datetimeFigureOut">
              <a:rPr lang="en-US" smtClean="0"/>
              <a:pPr/>
              <a:t>8/4/2013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CC0C77-FE61-402E-80BD-776F3C010933}" type="slidenum">
              <a:rPr lang="en-US" smtClean="0"/>
              <a:pPr/>
              <a:t>‹#›</a:t>
            </a:fld>
            <a:endParaRPr lang="en-US"/>
          </a:p>
        </p:txBody>
      </p:sp>
      <p:pic>
        <p:nvPicPr>
          <p:cNvPr id="6" name="Picture 2" descr="http://iss-casis.org/Portals/0/images/casis_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3800" y="152400"/>
            <a:ext cx="1314450" cy="6667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7E07C5-1483-47C2-8CEA-C04195EF4497}" type="datetimeFigureOut">
              <a:rPr lang="en-US" smtClean="0"/>
              <a:pPr/>
              <a:t>8/4/2013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CC0C77-FE61-402E-80BD-776F3C010933}" type="slidenum">
              <a:rPr lang="en-US" smtClean="0"/>
              <a:pPr/>
              <a:t>‹#›</a:t>
            </a:fld>
            <a:endParaRPr lang="en-US"/>
          </a:p>
        </p:txBody>
      </p:sp>
      <p:pic>
        <p:nvPicPr>
          <p:cNvPr id="5" name="Picture 2" descr="http://iss-casis.org/Portals/0/images/casis_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3800" y="152400"/>
            <a:ext cx="1314450" cy="6667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7E07C5-1483-47C2-8CEA-C04195EF4497}" type="datetimeFigureOut">
              <a:rPr lang="en-US" smtClean="0"/>
              <a:pPr/>
              <a:t>8/4/2013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CC0C77-FE61-402E-80BD-776F3C010933}" type="slidenum">
              <a:rPr lang="en-US" smtClean="0"/>
              <a:pPr/>
              <a:t>‹#›</a:t>
            </a:fld>
            <a:endParaRPr lang="en-US"/>
          </a:p>
        </p:txBody>
      </p:sp>
      <p:pic>
        <p:nvPicPr>
          <p:cNvPr id="8" name="Picture 2" descr="http://iss-casis.org/Portals/0/images/casis_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3800" y="152400"/>
            <a:ext cx="1314450" cy="6667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7E07C5-1483-47C2-8CEA-C04195EF4497}" type="datetimeFigureOut">
              <a:rPr lang="en-US" smtClean="0"/>
              <a:pPr/>
              <a:t>8/4/2013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CC0C77-FE61-402E-80BD-776F3C010933}" type="slidenum">
              <a:rPr lang="en-US" smtClean="0"/>
              <a:pPr/>
              <a:t>‹#›</a:t>
            </a:fld>
            <a:endParaRPr lang="en-US"/>
          </a:p>
        </p:txBody>
      </p:sp>
      <p:pic>
        <p:nvPicPr>
          <p:cNvPr id="9" name="Picture 2" descr="http://iss-casis.org/Portals/0/images/casis_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43800" y="152400"/>
            <a:ext cx="1314450" cy="6667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userDrawn="1"/>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304800" y="0"/>
            <a:ext cx="7010400" cy="1143000"/>
          </a:xfrm>
          <a:prstGeom prst="rect">
            <a:avLst/>
          </a:prstGeom>
        </p:spPr>
        <p:txBody>
          <a:bodyPr vert="horz" lIns="91440" tIns="45720" rIns="91440" bIns="45720" rtlCol="0" anchor="ctr"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143001"/>
            <a:ext cx="8229600" cy="4800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517E07C5-1483-47C2-8CEA-C04195EF4497}" type="datetimeFigureOut">
              <a:rPr lang="en-US" smtClean="0"/>
              <a:pPr/>
              <a:t>8/4/2013</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F0CC0C77-FE61-402E-80BD-776F3C010933}" type="slidenum">
              <a:rPr lang="en-US" smtClean="0"/>
              <a:pPr/>
              <a:t>‹#›</a:t>
            </a:fld>
            <a:endParaRPr lang="en-US"/>
          </a:p>
        </p:txBody>
      </p:sp>
      <p:pic>
        <p:nvPicPr>
          <p:cNvPr id="8" name="Picture 2" descr="http://iss-casis.org/Portals/0/images/casis_logo.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543800" y="152400"/>
            <a:ext cx="1314450" cy="666751"/>
          </a:xfrm>
          <a:prstGeom prst="rect">
            <a:avLst/>
          </a:prstGeom>
          <a:noFill/>
          <a:extLst>
            <a:ext uri="{909E8E84-426E-40DD-AFC4-6F175D3DCCD1}">
              <a14:hiddenFill xmlns:a14="http://schemas.microsoft.com/office/drawing/2010/main">
                <a:solidFill>
                  <a:srgbClr val="FFFFFF"/>
                </a:solidFill>
              </a14:hiddenFill>
            </a:ext>
          </a:extLst>
        </p:spPr>
      </p:pic>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400" b="1" kern="1200" cap="all" spc="50" baseline="0">
          <a:solidFill>
            <a:schemeClr val="tx1"/>
          </a:solidFill>
          <a:effectLst>
            <a:outerShdw blurRad="38100" dist="38100" dir="2700000" algn="tl">
              <a:srgbClr val="000000">
                <a:alpha val="43137"/>
              </a:srgbClr>
            </a:outerShdw>
          </a:effectLst>
          <a:latin typeface="Avant Garde"/>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Tx/>
        <a:buBlip>
          <a:blip r:embed="rId15"/>
        </a:buBlip>
        <a:defRPr sz="1700" kern="1200" spc="30" baseline="0">
          <a:solidFill>
            <a:schemeClr val="tx1"/>
          </a:solidFill>
          <a:latin typeface="Avant Garde"/>
          <a:ea typeface="+mn-ea"/>
          <a:cs typeface="+mn-cs"/>
        </a:defRPr>
      </a:lvl1pPr>
      <a:lvl2pPr marL="742950" indent="-285750" algn="l" defTabSz="914400" rtl="0" eaLnBrk="1" latinLnBrk="0" hangingPunct="1">
        <a:lnSpc>
          <a:spcPct val="100000"/>
        </a:lnSpc>
        <a:spcBef>
          <a:spcPct val="20000"/>
        </a:spcBef>
        <a:spcAft>
          <a:spcPts val="600"/>
        </a:spcAft>
        <a:buClr>
          <a:schemeClr val="tx1"/>
        </a:buClr>
        <a:buFont typeface="Arial" pitchFamily="34" charset="0"/>
        <a:buChar char="•"/>
        <a:defRPr sz="1700" kern="1200" spc="30" baseline="0">
          <a:solidFill>
            <a:schemeClr val="tx1"/>
          </a:solidFill>
          <a:latin typeface="Avant Garde"/>
          <a:ea typeface="+mn-ea"/>
          <a:cs typeface="+mn-cs"/>
        </a:defRPr>
      </a:lvl2pPr>
      <a:lvl3pPr marL="1143000" indent="-228600" algn="l" defTabSz="914400" rtl="0" eaLnBrk="1" latinLnBrk="0" hangingPunct="1">
        <a:lnSpc>
          <a:spcPct val="100000"/>
        </a:lnSpc>
        <a:spcBef>
          <a:spcPct val="20000"/>
        </a:spcBef>
        <a:spcAft>
          <a:spcPts val="600"/>
        </a:spcAft>
        <a:buClr>
          <a:schemeClr val="tx1"/>
        </a:buClr>
        <a:buFont typeface="Arial" pitchFamily="34" charset="0"/>
        <a:buChar char="•"/>
        <a:defRPr sz="1700" kern="1200" spc="30" baseline="0">
          <a:solidFill>
            <a:schemeClr val="tx1"/>
          </a:solidFill>
          <a:latin typeface="Avant Garde"/>
          <a:ea typeface="+mn-ea"/>
          <a:cs typeface="+mn-cs"/>
        </a:defRPr>
      </a:lvl3pPr>
      <a:lvl4pPr marL="1600200" indent="-228600" algn="l" defTabSz="914400" rtl="0" eaLnBrk="1" latinLnBrk="0" hangingPunct="1">
        <a:lnSpc>
          <a:spcPct val="100000"/>
        </a:lnSpc>
        <a:spcBef>
          <a:spcPct val="20000"/>
        </a:spcBef>
        <a:spcAft>
          <a:spcPts val="600"/>
        </a:spcAft>
        <a:buClr>
          <a:schemeClr val="tx1"/>
        </a:buClr>
        <a:buFont typeface="Arial" pitchFamily="34" charset="0"/>
        <a:buChar char="•"/>
        <a:defRPr sz="1700" kern="1200" spc="30" baseline="0">
          <a:solidFill>
            <a:schemeClr val="tx1"/>
          </a:solidFill>
          <a:latin typeface="Avant Garde"/>
          <a:ea typeface="+mn-ea"/>
          <a:cs typeface="+mn-cs"/>
        </a:defRPr>
      </a:lvl4pPr>
      <a:lvl5pPr marL="2057400" indent="-228600" algn="l" defTabSz="914400" rtl="0" eaLnBrk="1" latinLnBrk="0" hangingPunct="1">
        <a:lnSpc>
          <a:spcPct val="100000"/>
        </a:lnSpc>
        <a:spcBef>
          <a:spcPct val="20000"/>
        </a:spcBef>
        <a:spcAft>
          <a:spcPts val="600"/>
        </a:spcAft>
        <a:buClr>
          <a:schemeClr val="tx1"/>
        </a:buClr>
        <a:buFont typeface="Arial" pitchFamily="34" charset="0"/>
        <a:buChar char="•"/>
        <a:defRPr sz="1700" kern="1200" spc="30" baseline="0">
          <a:solidFill>
            <a:schemeClr val="tx1"/>
          </a:solidFill>
          <a:latin typeface="Avant Garde"/>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jpeg"/><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2.xml"/><Relationship Id="rId4" Type="http://schemas.openxmlformats.org/officeDocument/2006/relationships/image" Target="../media/image41.emf"/></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hyperlink" Target="http://www.iss-casis.org/" TargetMode="Externa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hyperlink" Target="http://www.google.com/url?sa=i&amp;source=images&amp;cd=&amp;cad=rja&amp;docid=j6RU5JGVA21IuM&amp;tbnid=qwajEArjO_44CM:&amp;ved=0CAgQjRwwAA&amp;url=http://www.barnesandnoble.com/w/max-goes-to-the-space-station-jeffrey-bennett/1115150204?ean=9781937548285&amp;ei=c8vyUdrEOojA8AT3hoCYCg&amp;psig=AFQjCNFvJ3B9Ua1AiJE-fwujoWHR3-HRHQ&amp;ust=1374952692112684"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om/url?sa=i&amp;source=images&amp;cd=&amp;cad=rja&amp;docid=ILL1RaxDTG002M&amp;tbnid=l3BmOksR9G9PNM:&amp;ved=0CAgQjRwwAA&amp;url=http://www.nasa.gov/audience/forstudents/5-8/features/what-is-orbit-58.html&amp;ei=5mrgUc_WB8nlrgGD7YHoCw&amp;psig=AFQjCNGpvXJpA3Hx8294-a88LDIPkrMZ_w&amp;ust=1373748326179252"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219200" y="2138942"/>
            <a:ext cx="6400800" cy="1752600"/>
          </a:xfrm>
        </p:spPr>
        <p:txBody>
          <a:bodyPr>
            <a:normAutofit/>
          </a:bodyPr>
          <a:lstStyle/>
          <a:p>
            <a:endParaRPr lang="en-US" sz="2000" i="1" spc="300" dirty="0" smtClean="0">
              <a:latin typeface="Arial Rounded MT Bold" pitchFamily="34" charset="0"/>
              <a:cs typeface="Avant Garde"/>
            </a:endParaRPr>
          </a:p>
          <a:p>
            <a:r>
              <a:rPr lang="en-US" sz="2000" i="1" spc="300" dirty="0" smtClean="0">
                <a:latin typeface="Arial Rounded MT Bold" pitchFamily="34" charset="0"/>
                <a:cs typeface="Avant Garde"/>
              </a:rPr>
              <a:t>Manager of the International Space Station U.S. National Laboratory</a:t>
            </a:r>
            <a:endParaRPr lang="en-US" sz="2000" i="1" spc="300" dirty="0">
              <a:latin typeface="Arial Rounded MT Bold" pitchFamily="34" charset="0"/>
              <a:cs typeface="Avant Garde"/>
            </a:endParaRPr>
          </a:p>
        </p:txBody>
      </p:sp>
      <p:sp>
        <p:nvSpPr>
          <p:cNvPr id="4" name="Title 3"/>
          <p:cNvSpPr>
            <a:spLocks noGrp="1"/>
          </p:cNvSpPr>
          <p:nvPr>
            <p:ph type="ctrTitle"/>
          </p:nvPr>
        </p:nvSpPr>
        <p:spPr>
          <a:xfrm>
            <a:off x="685800" y="1202317"/>
            <a:ext cx="7772400" cy="1470025"/>
          </a:xfrm>
        </p:spPr>
        <p:txBody>
          <a:bodyPr/>
          <a:lstStyle/>
          <a:p>
            <a:r>
              <a:rPr lang="en-US" dirty="0" smtClean="0"/>
              <a:t/>
            </a:r>
            <a:br>
              <a:rPr lang="en-US" dirty="0" smtClean="0"/>
            </a:br>
            <a:r>
              <a:rPr lang="en-US" sz="1600" b="1" cap="none" spc="300" dirty="0" smtClean="0">
                <a:solidFill>
                  <a:srgbClr val="FFFFFF"/>
                </a:solidFill>
                <a:effectLst>
                  <a:outerShdw blurRad="38100" dist="38100" dir="2700000" algn="tl">
                    <a:srgbClr val="000000">
                      <a:alpha val="43137"/>
                    </a:srgbClr>
                  </a:outerShdw>
                </a:effectLst>
                <a:cs typeface="Avant Garde"/>
              </a:rPr>
              <a:t>The </a:t>
            </a:r>
            <a:r>
              <a:rPr lang="en-US" sz="1600" b="1" cap="none" spc="300" dirty="0">
                <a:solidFill>
                  <a:srgbClr val="FFFFFF"/>
                </a:solidFill>
                <a:effectLst>
                  <a:outerShdw blurRad="38100" dist="38100" dir="2700000" algn="tl">
                    <a:srgbClr val="000000">
                      <a:alpha val="43137"/>
                    </a:srgbClr>
                  </a:outerShdw>
                </a:effectLst>
                <a:cs typeface="Avant Garde"/>
              </a:rPr>
              <a:t>Center for the Advancement of Science in Space</a:t>
            </a:r>
            <a:r>
              <a:rPr lang="en-US" sz="2800" b="1" cap="none" spc="300" dirty="0">
                <a:solidFill>
                  <a:srgbClr val="FFFFFF"/>
                </a:solidFill>
                <a:effectLst>
                  <a:outerShdw blurRad="38100" dist="38100" dir="2700000" algn="tl">
                    <a:srgbClr val="000000">
                      <a:alpha val="43137"/>
                    </a:srgbClr>
                  </a:outerShdw>
                </a:effectLst>
                <a:latin typeface="Avant Garde"/>
                <a:cs typeface="Avant Garde"/>
              </a:rPr>
              <a:t/>
            </a:r>
            <a:br>
              <a:rPr lang="en-US" sz="2800" b="1" cap="none" spc="300" dirty="0">
                <a:solidFill>
                  <a:srgbClr val="FFFFFF"/>
                </a:solidFill>
                <a:effectLst>
                  <a:outerShdw blurRad="38100" dist="38100" dir="2700000" algn="tl">
                    <a:srgbClr val="000000">
                      <a:alpha val="43137"/>
                    </a:srgbClr>
                  </a:outerShdw>
                </a:effectLst>
                <a:latin typeface="Avant Garde"/>
                <a:cs typeface="Avant Garde"/>
              </a:rPr>
            </a:br>
            <a:endParaRPr lang="en-US" cap="none" dirty="0"/>
          </a:p>
        </p:txBody>
      </p:sp>
      <p:pic>
        <p:nvPicPr>
          <p:cNvPr id="6" name="Picture 5" descr="logo.png"/>
          <p:cNvPicPr>
            <a:picLocks noChangeAspect="1"/>
          </p:cNvPicPr>
          <p:nvPr/>
        </p:nvPicPr>
        <p:blipFill rotWithShape="1">
          <a:blip r:embed="rId2" cstate="print">
            <a:extLst>
              <a:ext uri="{28A0092B-C50C-407E-A947-70E740481C1C}">
                <a14:useLocalDpi xmlns:a14="http://schemas.microsoft.com/office/drawing/2010/main" val="0"/>
              </a:ext>
            </a:extLst>
          </a:blip>
          <a:srcRect t="63758" r="4431"/>
          <a:stretch/>
        </p:blipFill>
        <p:spPr>
          <a:xfrm>
            <a:off x="2286000" y="762000"/>
            <a:ext cx="4547016" cy="897517"/>
          </a:xfrm>
          <a:prstGeom prst="rect">
            <a:avLst/>
          </a:prstGeom>
        </p:spPr>
      </p:pic>
      <p:pic>
        <p:nvPicPr>
          <p:cNvPr id="7" name="Picture 6" descr="horizon.png"/>
          <p:cNvPicPr>
            <a:picLocks noChangeAspect="1"/>
          </p:cNvPicPr>
          <p:nvPr/>
        </p:nvPicPr>
        <p:blipFill>
          <a:blip r:embed="rId3" cstate="print"/>
          <a:srcRect t="33333"/>
          <a:stretch>
            <a:fillRect/>
          </a:stretch>
        </p:blipFill>
        <p:spPr>
          <a:xfrm>
            <a:off x="0" y="1529342"/>
            <a:ext cx="9144000" cy="1143000"/>
          </a:xfrm>
          <a:prstGeom prst="rect">
            <a:avLst/>
          </a:prstGeom>
        </p:spPr>
      </p:pic>
      <p:sp>
        <p:nvSpPr>
          <p:cNvPr id="8" name="TextBox 7"/>
          <p:cNvSpPr txBox="1"/>
          <p:nvPr/>
        </p:nvSpPr>
        <p:spPr>
          <a:xfrm>
            <a:off x="477406" y="2362200"/>
            <a:ext cx="8154798" cy="2431435"/>
          </a:xfrm>
          <a:prstGeom prst="rect">
            <a:avLst/>
          </a:prstGeom>
          <a:noFill/>
        </p:spPr>
        <p:txBody>
          <a:bodyPr wrap="none" rtlCol="0">
            <a:spAutoFit/>
          </a:bodyPr>
          <a:lstStyle/>
          <a:p>
            <a:pPr algn="ctr"/>
            <a:endParaRPr lang="en-US" sz="4400" b="1" dirty="0" smtClean="0">
              <a:latin typeface="Avant Garde"/>
            </a:endParaRPr>
          </a:p>
          <a:p>
            <a:pPr algn="ctr"/>
            <a:endParaRPr lang="en-US" sz="4400" b="1" dirty="0" smtClean="0">
              <a:latin typeface="Avant Garde"/>
            </a:endParaRPr>
          </a:p>
          <a:p>
            <a:pPr algn="ctr"/>
            <a:endParaRPr lang="en-US" sz="3200" b="1" dirty="0" smtClean="0">
              <a:latin typeface="Avant Garde"/>
            </a:endParaRPr>
          </a:p>
          <a:p>
            <a:pPr algn="ctr"/>
            <a:r>
              <a:rPr lang="en-US" sz="3200" b="1" dirty="0">
                <a:latin typeface="Avant Garde"/>
              </a:rPr>
              <a:t>National Design Challenge Pilot Program</a:t>
            </a:r>
          </a:p>
        </p:txBody>
      </p:sp>
      <p:pic>
        <p:nvPicPr>
          <p:cNvPr id="9" name="Picture 2" descr="C:\Users\lcolville\Documents\NDC Pilot Project\Images\Infinity Aerospace Logos\Infinity Aerospace 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4508" y="5870788"/>
            <a:ext cx="2469891" cy="36585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lcolville\Documents\NDC Pilot Project\Images\nanoracks-nam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5870788"/>
            <a:ext cx="2885179" cy="36585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lcolville\Documents\NDC Pilot Project\Images\Spark Fun 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90662" y="5629878"/>
            <a:ext cx="1419538" cy="887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89336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 Development</a:t>
            </a:r>
            <a:endParaRPr lang="en-US" dirty="0"/>
          </a:p>
        </p:txBody>
      </p:sp>
      <p:sp>
        <p:nvSpPr>
          <p:cNvPr id="3" name="Content Placeholder 2"/>
          <p:cNvSpPr>
            <a:spLocks noGrp="1"/>
          </p:cNvSpPr>
          <p:nvPr>
            <p:ph sz="quarter" idx="13"/>
          </p:nvPr>
        </p:nvSpPr>
        <p:spPr/>
        <p:txBody>
          <a:bodyPr>
            <a:normAutofit/>
          </a:bodyPr>
          <a:lstStyle/>
          <a:p>
            <a:r>
              <a:rPr lang="en-US" sz="2000" dirty="0" smtClean="0"/>
              <a:t>Allison (</a:t>
            </a:r>
            <a:r>
              <a:rPr lang="en-US" sz="2000" dirty="0" err="1" smtClean="0"/>
              <a:t>Alli</a:t>
            </a:r>
            <a:r>
              <a:rPr lang="en-US" sz="2000" dirty="0" smtClean="0"/>
              <a:t>) Westover, a local Houston teacher, will be providing professional development for teachers on topics such as microgravity research, experimental design, engineering design and the flight integration process</a:t>
            </a:r>
          </a:p>
          <a:p>
            <a:endParaRPr lang="en-US" sz="800" dirty="0" smtClean="0"/>
          </a:p>
          <a:p>
            <a:r>
              <a:rPr lang="en-US" sz="2000" dirty="0" err="1" smtClean="0"/>
              <a:t>Alli</a:t>
            </a:r>
            <a:r>
              <a:rPr lang="en-US" sz="2000" dirty="0" smtClean="0"/>
              <a:t> will be the main program POC in the Houston area – she is the CASIS Professional Development Mentor and will be able to assist you through the entire process</a:t>
            </a:r>
          </a:p>
          <a:p>
            <a:endParaRPr lang="en-US" sz="800" dirty="0" smtClean="0"/>
          </a:p>
          <a:p>
            <a:r>
              <a:rPr lang="en-US" sz="2000" dirty="0" smtClean="0"/>
              <a:t>Spark Fun Electronics Education Team will be in Houston on September 5</a:t>
            </a:r>
            <a:r>
              <a:rPr lang="en-US" sz="2000" baseline="30000" dirty="0" smtClean="0"/>
              <a:t>th</a:t>
            </a:r>
            <a:r>
              <a:rPr lang="en-US" sz="2000" dirty="0" smtClean="0"/>
              <a:t> and 6</a:t>
            </a:r>
            <a:r>
              <a:rPr lang="en-US" sz="2000" baseline="30000" dirty="0" smtClean="0"/>
              <a:t>th</a:t>
            </a:r>
            <a:r>
              <a:rPr lang="en-US" sz="2000" dirty="0" smtClean="0"/>
              <a:t> to provide all day training to teachers on Arduino technology and sensors</a:t>
            </a:r>
          </a:p>
          <a:p>
            <a:endParaRPr lang="en-US" sz="800" dirty="0" smtClean="0"/>
          </a:p>
          <a:p>
            <a:r>
              <a:rPr lang="en-US" sz="2000" dirty="0" smtClean="0"/>
              <a:t>Infinity Aerospace staff are available for technical support </a:t>
            </a:r>
            <a:endParaRPr lang="en-US" sz="2000" dirty="0"/>
          </a:p>
        </p:txBody>
      </p:sp>
    </p:spTree>
    <p:extLst>
      <p:ext uri="{BB962C8B-B14F-4D97-AF65-F5344CB8AC3E}">
        <p14:creationId xmlns:p14="http://schemas.microsoft.com/office/powerpoint/2010/main" val="37909855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NDC Pilot Program website</a:t>
            </a:r>
            <a:endParaRPr lang="en-US" dirty="0"/>
          </a:p>
        </p:txBody>
      </p:sp>
      <p:sp>
        <p:nvSpPr>
          <p:cNvPr id="3" name="Content Placeholder 2"/>
          <p:cNvSpPr>
            <a:spLocks noGrp="1"/>
          </p:cNvSpPr>
          <p:nvPr>
            <p:ph sz="quarter" idx="13"/>
          </p:nvPr>
        </p:nvSpPr>
        <p:spPr/>
        <p:txBody>
          <a:bodyPr>
            <a:normAutofit/>
          </a:bodyPr>
          <a:lstStyle/>
          <a:p>
            <a:pPr marL="0" indent="0" algn="ctr">
              <a:buNone/>
            </a:pPr>
            <a:r>
              <a:rPr lang="en-US" sz="2000" b="1" dirty="0" smtClean="0">
                <a:solidFill>
                  <a:srgbClr val="00B0F0"/>
                </a:solidFill>
              </a:rPr>
              <a:t>Website: http</a:t>
            </a:r>
            <a:r>
              <a:rPr lang="en-US" sz="2000" b="1" dirty="0">
                <a:solidFill>
                  <a:srgbClr val="00B0F0"/>
                </a:solidFill>
              </a:rPr>
              <a:t>://</a:t>
            </a:r>
            <a:r>
              <a:rPr lang="en-US" sz="2000" b="1" dirty="0" smtClean="0">
                <a:solidFill>
                  <a:srgbClr val="00B0F0"/>
                </a:solidFill>
              </a:rPr>
              <a:t>ndcpilot.weebly.com</a:t>
            </a:r>
          </a:p>
          <a:p>
            <a:endParaRPr lang="en-US" sz="1600" dirty="0"/>
          </a:p>
        </p:txBody>
      </p:sp>
      <p:pic>
        <p:nvPicPr>
          <p:cNvPr id="4111"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06474"/>
            <a:ext cx="7852061" cy="4720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http://iss-casis.org/Portals/0/images/casis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152408"/>
            <a:ext cx="1314450" cy="666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03096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7709"/>
            <a:ext cx="4524375" cy="1143000"/>
          </a:xfrm>
        </p:spPr>
        <p:txBody>
          <a:bodyPr/>
          <a:lstStyle/>
          <a:p>
            <a:r>
              <a:rPr lang="en-US" dirty="0" smtClean="0"/>
              <a:t>The </a:t>
            </a:r>
            <a:r>
              <a:rPr lang="en-US" dirty="0" err="1" smtClean="0"/>
              <a:t>ardulab</a:t>
            </a:r>
            <a:r>
              <a:rPr lang="en-US" dirty="0" smtClean="0"/>
              <a:t> </a:t>
            </a:r>
            <a:endParaRPr lang="en-US" dirty="0"/>
          </a:p>
        </p:txBody>
      </p:sp>
      <p:pic>
        <p:nvPicPr>
          <p:cNvPr id="3074" name="Picture 2" descr="C:\Users\lcolville\Documents\ArduLab Pilot Project\Infinity Aerospace Logos\Ardulab Large 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1" y="4724400"/>
            <a:ext cx="3777058" cy="9745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72000" y="1143000"/>
            <a:ext cx="4114800" cy="3680335"/>
          </a:xfrm>
          <a:prstGeom prst="rect">
            <a:avLst/>
          </a:prstGeom>
        </p:spPr>
        <p:txBody>
          <a:bodyPr vert="horz" lIns="91440" tIns="45720" rIns="91440" bIns="45720" rtlCol="0">
            <a:normAutofit/>
          </a:bodyPr>
          <a:lstStyle>
            <a:lvl1pPr marL="342900" indent="-342900">
              <a:lnSpc>
                <a:spcPct val="100000"/>
              </a:lnSpc>
              <a:spcBef>
                <a:spcPct val="20000"/>
              </a:spcBef>
              <a:spcAft>
                <a:spcPts val="600"/>
              </a:spcAft>
              <a:buClr>
                <a:schemeClr val="tx2"/>
              </a:buClr>
              <a:buFontTx/>
              <a:buBlip>
                <a:blip r:embed="rId4"/>
              </a:buBlip>
              <a:defRPr sz="2800" spc="30" baseline="0">
                <a:latin typeface="Avant Garde"/>
              </a:defRPr>
            </a:lvl1pPr>
            <a:lvl2pPr marL="742950" indent="-285750">
              <a:lnSpc>
                <a:spcPct val="100000"/>
              </a:lnSpc>
              <a:spcBef>
                <a:spcPct val="20000"/>
              </a:spcBef>
              <a:spcAft>
                <a:spcPts val="600"/>
              </a:spcAft>
              <a:buClr>
                <a:schemeClr val="tx1"/>
              </a:buClr>
              <a:buFont typeface="Arial" pitchFamily="34" charset="0"/>
              <a:buChar char="•"/>
              <a:defRPr sz="1700" spc="30" baseline="0">
                <a:latin typeface="Avant Garde"/>
              </a:defRPr>
            </a:lvl2pPr>
            <a:lvl3pPr marL="1143000" indent="-228600">
              <a:lnSpc>
                <a:spcPct val="100000"/>
              </a:lnSpc>
              <a:spcBef>
                <a:spcPct val="20000"/>
              </a:spcBef>
              <a:spcAft>
                <a:spcPts val="600"/>
              </a:spcAft>
              <a:buClr>
                <a:schemeClr val="tx1"/>
              </a:buClr>
              <a:buFont typeface="Arial" pitchFamily="34" charset="0"/>
              <a:buChar char="•"/>
              <a:defRPr sz="1700" spc="30" baseline="0">
                <a:latin typeface="Avant Garde"/>
              </a:defRPr>
            </a:lvl3pPr>
            <a:lvl4pPr marL="1600200" indent="-228600">
              <a:lnSpc>
                <a:spcPct val="100000"/>
              </a:lnSpc>
              <a:spcBef>
                <a:spcPct val="20000"/>
              </a:spcBef>
              <a:spcAft>
                <a:spcPts val="600"/>
              </a:spcAft>
              <a:buClr>
                <a:schemeClr val="tx1"/>
              </a:buClr>
              <a:buFont typeface="Arial" pitchFamily="34" charset="0"/>
              <a:buChar char="•"/>
              <a:defRPr sz="1700" spc="30" baseline="0">
                <a:latin typeface="Avant Garde"/>
              </a:defRPr>
            </a:lvl4pPr>
            <a:lvl5pPr marL="2057400" indent="-228600">
              <a:lnSpc>
                <a:spcPct val="100000"/>
              </a:lnSpc>
              <a:spcBef>
                <a:spcPct val="20000"/>
              </a:spcBef>
              <a:spcAft>
                <a:spcPts val="600"/>
              </a:spcAft>
              <a:buClr>
                <a:schemeClr val="tx1"/>
              </a:buClr>
              <a:buFont typeface="Arial" pitchFamily="34" charset="0"/>
              <a:buChar char="•"/>
              <a:defRPr sz="1700" spc="30" baseline="0">
                <a:latin typeface="Avant Garde"/>
              </a:defRPr>
            </a:lvl5pPr>
            <a:lvl6pPr marL="2514600" indent="-228600">
              <a:lnSpc>
                <a:spcPct val="100000"/>
              </a:lnSpc>
              <a:spcBef>
                <a:spcPct val="20000"/>
              </a:spcBef>
              <a:spcAft>
                <a:spcPts val="600"/>
              </a:spcAft>
              <a:buClr>
                <a:schemeClr val="tx2"/>
              </a:buClr>
              <a:buFont typeface="Arial" pitchFamily="34" charset="0"/>
              <a:buChar char="•"/>
              <a:defRPr sz="1700"/>
            </a:lvl6pPr>
            <a:lvl7pPr marL="2971800" indent="-228600">
              <a:lnSpc>
                <a:spcPct val="100000"/>
              </a:lnSpc>
              <a:spcBef>
                <a:spcPct val="20000"/>
              </a:spcBef>
              <a:spcAft>
                <a:spcPts val="600"/>
              </a:spcAft>
              <a:buClr>
                <a:schemeClr val="tx2"/>
              </a:buClr>
              <a:buFont typeface="Arial" pitchFamily="34" charset="0"/>
              <a:buChar char="•"/>
              <a:defRPr sz="1700"/>
            </a:lvl7pPr>
            <a:lvl8pPr marL="3429000" indent="-228600">
              <a:lnSpc>
                <a:spcPct val="100000"/>
              </a:lnSpc>
              <a:spcBef>
                <a:spcPct val="20000"/>
              </a:spcBef>
              <a:spcAft>
                <a:spcPts val="600"/>
              </a:spcAft>
              <a:buClr>
                <a:schemeClr val="tx2"/>
              </a:buClr>
              <a:buFont typeface="Arial" pitchFamily="34" charset="0"/>
              <a:buChar char="•"/>
              <a:defRPr sz="1700"/>
            </a:lvl8pPr>
            <a:lvl9pPr marL="3886200" indent="-228600">
              <a:lnSpc>
                <a:spcPct val="100000"/>
              </a:lnSpc>
              <a:spcBef>
                <a:spcPct val="20000"/>
              </a:spcBef>
              <a:spcAft>
                <a:spcPts val="600"/>
              </a:spcAft>
              <a:buClr>
                <a:schemeClr val="tx2"/>
              </a:buClr>
              <a:buFont typeface="Arial" pitchFamily="34" charset="0"/>
              <a:buChar char="•"/>
              <a:defRPr sz="1700"/>
            </a:lvl9pPr>
          </a:lstStyle>
          <a:p>
            <a:r>
              <a:rPr lang="en-US" sz="2000" dirty="0"/>
              <a:t>IU </a:t>
            </a:r>
            <a:r>
              <a:rPr lang="en-US" sz="2000" dirty="0" err="1"/>
              <a:t>cubesat</a:t>
            </a:r>
            <a:r>
              <a:rPr lang="en-US" sz="2000" dirty="0"/>
              <a:t> form container</a:t>
            </a:r>
          </a:p>
          <a:p>
            <a:endParaRPr lang="en-US" sz="800" dirty="0"/>
          </a:p>
          <a:p>
            <a:r>
              <a:rPr lang="en-US" sz="2000" dirty="0"/>
              <a:t>Open source using </a:t>
            </a:r>
            <a:r>
              <a:rPr lang="en-US" sz="2000" dirty="0" smtClean="0"/>
              <a:t>Arduino technology </a:t>
            </a:r>
            <a:r>
              <a:rPr lang="en-US" sz="2000" dirty="0"/>
              <a:t>with “plug and </a:t>
            </a:r>
            <a:r>
              <a:rPr lang="en-US" sz="2000" dirty="0" smtClean="0"/>
              <a:t>play” sensors </a:t>
            </a:r>
            <a:endParaRPr lang="en-US" sz="2000" dirty="0"/>
          </a:p>
          <a:p>
            <a:endParaRPr lang="en-US" sz="800" dirty="0"/>
          </a:p>
          <a:p>
            <a:r>
              <a:rPr lang="en-US" sz="2000" dirty="0"/>
              <a:t>Programmable </a:t>
            </a:r>
            <a:r>
              <a:rPr lang="en-US" sz="2000" dirty="0" smtClean="0"/>
              <a:t>micro-controller, allowing </a:t>
            </a:r>
            <a:r>
              <a:rPr lang="en-US" sz="2000" dirty="0"/>
              <a:t>automation, control, </a:t>
            </a:r>
            <a:r>
              <a:rPr lang="en-US" sz="2000" dirty="0" smtClean="0"/>
              <a:t>and </a:t>
            </a:r>
            <a:r>
              <a:rPr lang="en-US" sz="2000" dirty="0"/>
              <a:t>data collection </a:t>
            </a:r>
          </a:p>
        </p:txBody>
      </p:sp>
      <p:pic>
        <p:nvPicPr>
          <p:cNvPr id="10" name="Picture 9" descr="ARDU-cube imag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1143000"/>
            <a:ext cx="3777058" cy="3581400"/>
          </a:xfrm>
          <a:prstGeom prst="rect">
            <a:avLst/>
          </a:prstGeom>
        </p:spPr>
      </p:pic>
    </p:spTree>
    <p:extLst>
      <p:ext uri="{BB962C8B-B14F-4D97-AF65-F5344CB8AC3E}">
        <p14:creationId xmlns:p14="http://schemas.microsoft.com/office/powerpoint/2010/main" val="37212271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Ideas for space research on the ISS</a:t>
            </a:r>
            <a:endParaRPr lang="en-US" dirty="0"/>
          </a:p>
        </p:txBody>
      </p:sp>
      <p:sp>
        <p:nvSpPr>
          <p:cNvPr id="3" name="Content Placeholder 2"/>
          <p:cNvSpPr>
            <a:spLocks noGrp="1"/>
          </p:cNvSpPr>
          <p:nvPr>
            <p:ph sz="quarter" idx="13"/>
          </p:nvPr>
        </p:nvSpPr>
        <p:spPr>
          <a:xfrm>
            <a:off x="457200" y="1143000"/>
            <a:ext cx="3962400" cy="4800600"/>
          </a:xfrm>
        </p:spPr>
        <p:txBody>
          <a:bodyPr>
            <a:normAutofit/>
          </a:bodyPr>
          <a:lstStyle/>
          <a:p>
            <a:r>
              <a:rPr lang="en-US" sz="2000" dirty="0"/>
              <a:t>Fluid Physics </a:t>
            </a:r>
            <a:endParaRPr lang="en-US" sz="2000" dirty="0" smtClean="0"/>
          </a:p>
          <a:p>
            <a:endParaRPr lang="en-US" sz="800" dirty="0" smtClean="0"/>
          </a:p>
          <a:p>
            <a:r>
              <a:rPr lang="en-US" sz="2000" dirty="0" smtClean="0"/>
              <a:t>Materials </a:t>
            </a:r>
            <a:r>
              <a:rPr lang="en-US" sz="2000" dirty="0"/>
              <a:t>Science </a:t>
            </a:r>
          </a:p>
          <a:p>
            <a:endParaRPr lang="en-US" sz="800" dirty="0" smtClean="0"/>
          </a:p>
          <a:p>
            <a:r>
              <a:rPr lang="en-US" sz="2000" dirty="0" smtClean="0"/>
              <a:t>Microbiology </a:t>
            </a:r>
            <a:endParaRPr lang="en-US" sz="2000" dirty="0"/>
          </a:p>
          <a:p>
            <a:endParaRPr lang="en-US" sz="800" dirty="0" smtClean="0"/>
          </a:p>
          <a:p>
            <a:r>
              <a:rPr lang="en-US" sz="2000" dirty="0" smtClean="0"/>
              <a:t>Plant </a:t>
            </a:r>
            <a:r>
              <a:rPr lang="en-US" sz="2000" dirty="0"/>
              <a:t>Biology </a:t>
            </a:r>
            <a:endParaRPr lang="en-US" sz="2000" dirty="0" smtClean="0"/>
          </a:p>
          <a:p>
            <a:endParaRPr lang="en-US" sz="800" dirty="0" smtClean="0"/>
          </a:p>
          <a:p>
            <a:r>
              <a:rPr lang="en-US" sz="2000" dirty="0" smtClean="0"/>
              <a:t>Protein </a:t>
            </a:r>
            <a:r>
              <a:rPr lang="en-US" sz="2000" dirty="0"/>
              <a:t>Crystal </a:t>
            </a:r>
            <a:r>
              <a:rPr lang="en-US" sz="2000" dirty="0" smtClean="0"/>
              <a:t>Growth</a:t>
            </a:r>
          </a:p>
          <a:p>
            <a:endParaRPr lang="en-US" sz="800" i="1" dirty="0" smtClean="0"/>
          </a:p>
          <a:p>
            <a:pPr marL="0" indent="0">
              <a:buNone/>
            </a:pPr>
            <a:endParaRPr lang="en-US" sz="2000" i="1" dirty="0" smtClean="0"/>
          </a:p>
          <a:p>
            <a:pPr marL="0" indent="0">
              <a:buNone/>
            </a:pPr>
            <a:r>
              <a:rPr lang="en-US" sz="2000" i="1" dirty="0" smtClean="0"/>
              <a:t>NO hazardous substances </a:t>
            </a:r>
            <a:endParaRPr lang="en-US" sz="2000" i="1" dirty="0"/>
          </a:p>
          <a:p>
            <a:pPr marL="0" indent="0">
              <a:buNone/>
            </a:pPr>
            <a:endParaRPr lang="en-US" sz="2000" dirty="0"/>
          </a:p>
        </p:txBody>
      </p:sp>
      <p:pic>
        <p:nvPicPr>
          <p:cNvPr id="4" name="Picture 5" descr="C:\Users\ewhite.CASIS\AppData\Local\Temp\Temp1_ISS.zip\ISS\Hardware\Biology and BioTechnology\Plant Biology\PGBA\PGB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687339"/>
            <a:ext cx="2509606" cy="154526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948593" y="1422484"/>
            <a:ext cx="2738207" cy="253916"/>
          </a:xfrm>
          <a:prstGeom prst="rect">
            <a:avLst/>
          </a:prstGeom>
        </p:spPr>
        <p:txBody>
          <a:bodyPr wrap="square">
            <a:spAutoFit/>
          </a:bodyPr>
          <a:lstStyle/>
          <a:p>
            <a:pPr algn="ctr"/>
            <a:r>
              <a:rPr lang="en-US" sz="1050" dirty="0">
                <a:latin typeface="Avant Garde"/>
              </a:rPr>
              <a:t>Plant Generic Bioprocessing Apparatus </a:t>
            </a:r>
          </a:p>
        </p:txBody>
      </p:sp>
      <p:grpSp>
        <p:nvGrpSpPr>
          <p:cNvPr id="6" name="Group 5"/>
          <p:cNvGrpSpPr/>
          <p:nvPr/>
        </p:nvGrpSpPr>
        <p:grpSpPr>
          <a:xfrm>
            <a:off x="3733801" y="1378581"/>
            <a:ext cx="1676400" cy="2561331"/>
            <a:chOff x="6842511" y="4038600"/>
            <a:chExt cx="2041020" cy="2690812"/>
          </a:xfrm>
        </p:grpSpPr>
        <p:pic>
          <p:nvPicPr>
            <p:cNvPr id="7" name="Picture 2" descr="http://quest.arc.nasa.gov/space/teachers/microgravity/image/d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4325922"/>
              <a:ext cx="1796931" cy="240349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955775" y="4038600"/>
              <a:ext cx="1927755" cy="253916"/>
            </a:xfrm>
            <a:prstGeom prst="rect">
              <a:avLst/>
            </a:prstGeom>
          </p:spPr>
          <p:txBody>
            <a:bodyPr wrap="square">
              <a:spAutoFit/>
            </a:bodyPr>
            <a:lstStyle/>
            <a:p>
              <a:pPr algn="ctr"/>
              <a:r>
                <a:rPr lang="en-US" sz="1050" dirty="0">
                  <a:latin typeface="Avant Garde"/>
                </a:rPr>
                <a:t> </a:t>
              </a:r>
              <a:r>
                <a:rPr lang="en-US" sz="1050" dirty="0" err="1">
                  <a:latin typeface="Avant Garde"/>
                </a:rPr>
                <a:t>T</a:t>
              </a:r>
              <a:r>
                <a:rPr lang="en-US" sz="1050" dirty="0" err="1" smtClean="0">
                  <a:latin typeface="Avant Garde"/>
                </a:rPr>
                <a:t>hermocapillary</a:t>
              </a:r>
              <a:r>
                <a:rPr lang="en-US" sz="1050" dirty="0" smtClean="0">
                  <a:latin typeface="Avant Garde"/>
                </a:rPr>
                <a:t> </a:t>
              </a:r>
              <a:r>
                <a:rPr lang="en-US" sz="1050" dirty="0">
                  <a:latin typeface="Avant Garde"/>
                </a:rPr>
                <a:t>flows </a:t>
              </a:r>
            </a:p>
          </p:txBody>
        </p:sp>
        <p:sp>
          <p:nvSpPr>
            <p:cNvPr id="9" name="Rectangle 8"/>
            <p:cNvSpPr/>
            <p:nvPr/>
          </p:nvSpPr>
          <p:spPr>
            <a:xfrm rot="16200000">
              <a:off x="6685577" y="6189081"/>
              <a:ext cx="567784" cy="253916"/>
            </a:xfrm>
            <a:prstGeom prst="rect">
              <a:avLst/>
            </a:prstGeom>
          </p:spPr>
          <p:txBody>
            <a:bodyPr wrap="none">
              <a:spAutoFit/>
            </a:bodyPr>
            <a:lstStyle/>
            <a:p>
              <a:r>
                <a:rPr lang="en-US" sz="1050" dirty="0" smtClean="0">
                  <a:latin typeface="Avant Garde"/>
                </a:rPr>
                <a:t>Space</a:t>
              </a:r>
              <a:endParaRPr lang="en-US" sz="1050" dirty="0">
                <a:latin typeface="Avant Garde"/>
              </a:endParaRPr>
            </a:p>
          </p:txBody>
        </p:sp>
        <p:sp>
          <p:nvSpPr>
            <p:cNvPr id="10" name="Rectangle 9"/>
            <p:cNvSpPr/>
            <p:nvPr/>
          </p:nvSpPr>
          <p:spPr>
            <a:xfrm rot="16200000">
              <a:off x="6716034" y="4976907"/>
              <a:ext cx="506870" cy="253916"/>
            </a:xfrm>
            <a:prstGeom prst="rect">
              <a:avLst/>
            </a:prstGeom>
          </p:spPr>
          <p:txBody>
            <a:bodyPr wrap="none">
              <a:spAutoFit/>
            </a:bodyPr>
            <a:lstStyle/>
            <a:p>
              <a:r>
                <a:rPr lang="en-US" sz="1050" dirty="0" smtClean="0">
                  <a:latin typeface="Avant Garde"/>
                </a:rPr>
                <a:t>Earth</a:t>
              </a:r>
            </a:p>
          </p:txBody>
        </p:sp>
      </p:grpSp>
      <p:pic>
        <p:nvPicPr>
          <p:cNvPr id="13" name="Picture 14" descr="PCG-STES-RGE2.jpg (314×2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17569" y="3693403"/>
            <a:ext cx="1645431" cy="112140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7089691" y="4350852"/>
            <a:ext cx="850593" cy="338554"/>
          </a:xfrm>
          <a:prstGeom prst="rect">
            <a:avLst/>
          </a:prstGeom>
        </p:spPr>
        <p:txBody>
          <a:bodyPr wrap="square">
            <a:spAutoFit/>
          </a:bodyPr>
          <a:lstStyle/>
          <a:p>
            <a:r>
              <a:rPr lang="en-US" sz="800" dirty="0">
                <a:solidFill>
                  <a:schemeClr val="bg1">
                    <a:lumMod val="95000"/>
                    <a:lumOff val="5000"/>
                  </a:schemeClr>
                </a:solidFill>
                <a:latin typeface="Avant Garde"/>
              </a:rPr>
              <a:t>Nucleosome core particle </a:t>
            </a:r>
          </a:p>
        </p:txBody>
      </p:sp>
      <p:grpSp>
        <p:nvGrpSpPr>
          <p:cNvPr id="15" name="Group 14"/>
          <p:cNvGrpSpPr/>
          <p:nvPr/>
        </p:nvGrpSpPr>
        <p:grpSpPr>
          <a:xfrm>
            <a:off x="5193389" y="4350852"/>
            <a:ext cx="1409595" cy="1135548"/>
            <a:chOff x="4688105" y="3810000"/>
            <a:chExt cx="1409595" cy="1135548"/>
          </a:xfrm>
        </p:grpSpPr>
        <p:pic>
          <p:nvPicPr>
            <p:cNvPr id="16" name="Picture 6" descr="http://www.esa.int/var/esa/storage/images/esa_multimedia/images/2007/06/metal_nanoparticles_produced_in_microgravity/9253524-5-eng-GB/Metal_nanoparticles_produced_in_microgravity_medium.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8105" y="3810000"/>
              <a:ext cx="1407895" cy="1135548"/>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4941318" y="3810000"/>
              <a:ext cx="1156382" cy="415498"/>
            </a:xfrm>
            <a:prstGeom prst="rect">
              <a:avLst/>
            </a:prstGeom>
          </p:spPr>
          <p:txBody>
            <a:bodyPr wrap="square">
              <a:spAutoFit/>
            </a:bodyPr>
            <a:lstStyle/>
            <a:p>
              <a:pPr algn="r"/>
              <a:r>
                <a:rPr lang="en-US" sz="1050" dirty="0" smtClean="0">
                  <a:solidFill>
                    <a:srgbClr val="FFC000"/>
                  </a:solidFill>
                  <a:latin typeface="Avant Garde"/>
                </a:rPr>
                <a:t>Metal nanoparticles</a:t>
              </a:r>
              <a:endParaRPr lang="en-US" sz="1050" dirty="0">
                <a:solidFill>
                  <a:srgbClr val="FFC000"/>
                </a:solidFill>
                <a:latin typeface="Avant Garde"/>
              </a:endParaRPr>
            </a:p>
          </p:txBody>
        </p:sp>
      </p:grpSp>
    </p:spTree>
    <p:extLst>
      <p:ext uri="{BB962C8B-B14F-4D97-AF65-F5344CB8AC3E}">
        <p14:creationId xmlns:p14="http://schemas.microsoft.com/office/powerpoint/2010/main" val="603367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7038975" cy="1143000"/>
          </a:xfrm>
        </p:spPr>
        <p:txBody>
          <a:bodyPr/>
          <a:lstStyle/>
          <a:p>
            <a:r>
              <a:rPr lang="en-US" dirty="0" smtClean="0"/>
              <a:t>1U Student experiments </a:t>
            </a:r>
            <a:endParaRPr lang="en-US" dirty="0"/>
          </a:p>
        </p:txBody>
      </p:sp>
      <p:pic>
        <p:nvPicPr>
          <p:cNvPr id="3074" name="Picture 2" descr="C:\Users\lcolville\Documents\ArduLab Pilot Project\Infinity Aerospace Logos\Ardulab Large 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3680" y="1676400"/>
            <a:ext cx="2995669" cy="77293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lear Springs High School NanoLa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417" y="2438400"/>
            <a:ext cx="4018602" cy="2667000"/>
          </a:xfrm>
          <a:prstGeom prst="rect">
            <a:avLst/>
          </a:prstGeom>
        </p:spPr>
      </p:pic>
      <p:sp>
        <p:nvSpPr>
          <p:cNvPr id="5" name="Content Placeholder 4"/>
          <p:cNvSpPr>
            <a:spLocks noGrp="1"/>
          </p:cNvSpPr>
          <p:nvPr>
            <p:ph sz="quarter" idx="13"/>
          </p:nvPr>
        </p:nvSpPr>
        <p:spPr>
          <a:xfrm>
            <a:off x="228600" y="1143000"/>
            <a:ext cx="8229600" cy="4800600"/>
          </a:xfrm>
        </p:spPr>
        <p:txBody>
          <a:bodyPr/>
          <a:lstStyle/>
          <a:p>
            <a:pPr marL="0" indent="0">
              <a:buNone/>
            </a:pPr>
            <a:r>
              <a:rPr lang="en-US" dirty="0" smtClean="0"/>
              <a:t>                </a:t>
            </a:r>
            <a:endParaRPr lang="en-US" dirty="0"/>
          </a:p>
        </p:txBody>
      </p:sp>
      <p:pic>
        <p:nvPicPr>
          <p:cNvPr id="4" name="Picture 3"/>
          <p:cNvPicPr>
            <a:picLocks noChangeAspect="1"/>
          </p:cNvPicPr>
          <p:nvPr/>
        </p:nvPicPr>
        <p:blipFill>
          <a:blip r:embed="rId4"/>
          <a:stretch>
            <a:fillRect/>
          </a:stretch>
        </p:blipFill>
        <p:spPr>
          <a:xfrm>
            <a:off x="5410200" y="2438400"/>
            <a:ext cx="2864208" cy="2667000"/>
          </a:xfrm>
          <a:prstGeom prst="rect">
            <a:avLst/>
          </a:prstGeom>
        </p:spPr>
      </p:pic>
      <p:sp>
        <p:nvSpPr>
          <p:cNvPr id="6" name="TextBox 5"/>
          <p:cNvSpPr txBox="1"/>
          <p:nvPr/>
        </p:nvSpPr>
        <p:spPr>
          <a:xfrm>
            <a:off x="724417" y="5181600"/>
            <a:ext cx="4018601" cy="381000"/>
          </a:xfrm>
          <a:prstGeom prst="rect">
            <a:avLst/>
          </a:prstGeom>
          <a:noFill/>
        </p:spPr>
        <p:txBody>
          <a:bodyPr wrap="square" rtlCol="0">
            <a:spAutoFit/>
          </a:bodyPr>
          <a:lstStyle/>
          <a:p>
            <a:pPr algn="ctr"/>
            <a:r>
              <a:rPr lang="en-US" dirty="0" smtClean="0"/>
              <a:t>Plant experiment </a:t>
            </a:r>
            <a:endParaRPr lang="en-US" dirty="0"/>
          </a:p>
        </p:txBody>
      </p:sp>
      <p:sp>
        <p:nvSpPr>
          <p:cNvPr id="7" name="TextBox 6"/>
          <p:cNvSpPr txBox="1"/>
          <p:nvPr/>
        </p:nvSpPr>
        <p:spPr>
          <a:xfrm>
            <a:off x="5410200" y="5181600"/>
            <a:ext cx="2864208" cy="369332"/>
          </a:xfrm>
          <a:prstGeom prst="rect">
            <a:avLst/>
          </a:prstGeom>
          <a:noFill/>
        </p:spPr>
        <p:txBody>
          <a:bodyPr wrap="square" rtlCol="0">
            <a:spAutoFit/>
          </a:bodyPr>
          <a:lstStyle/>
          <a:p>
            <a:pPr algn="ctr"/>
            <a:r>
              <a:rPr lang="en-US" dirty="0" smtClean="0"/>
              <a:t>Fluids experiment</a:t>
            </a:r>
            <a:endParaRPr lang="en-US" dirty="0"/>
          </a:p>
        </p:txBody>
      </p:sp>
      <p:pic>
        <p:nvPicPr>
          <p:cNvPr id="1026" name="Picture 2" descr="Nano-Lab"/>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2837" r="97163">
                        <a14:foregroundMark x1="14894" y1="28571" x2="14894" y2="28571"/>
                        <a14:foregroundMark x1="34043" y1="31429" x2="34043" y2="31429"/>
                        <a14:foregroundMark x1="63830" y1="35714" x2="63830" y2="35714"/>
                        <a14:foregroundMark x1="80851" y1="22857" x2="80851" y2="22857"/>
                        <a14:foregroundMark x1="73050" y1="74286" x2="73050" y2="74286"/>
                        <a14:foregroundMark x1="48227" y1="68571" x2="48227" y2="68571"/>
                        <a14:foregroundMark x1="22695" y1="72857" x2="22695" y2="72857"/>
                        <a14:foregroundMark x1="2837" y1="27143" x2="2837" y2="27143"/>
                        <a14:foregroundMark x1="97163" y1="27143" x2="97163" y2="27143"/>
                      </a14:backgroundRemoval>
                    </a14:imgEffect>
                  </a14:imgLayer>
                </a14:imgProps>
              </a:ext>
              <a:ext uri="{28A0092B-C50C-407E-A947-70E740481C1C}">
                <a14:useLocalDpi xmlns:a14="http://schemas.microsoft.com/office/drawing/2010/main" val="0"/>
              </a:ext>
            </a:extLst>
          </a:blip>
          <a:srcRect/>
          <a:stretch>
            <a:fillRect/>
          </a:stretch>
        </p:blipFill>
        <p:spPr bwMode="auto">
          <a:xfrm>
            <a:off x="2062205" y="1619249"/>
            <a:ext cx="1343025" cy="666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21662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will my Experiment get into Space?</a:t>
            </a:r>
            <a:endParaRPr lang="en-US" dirty="0"/>
          </a:p>
        </p:txBody>
      </p:sp>
      <p:sp>
        <p:nvSpPr>
          <p:cNvPr id="3" name="Content Placeholder 2"/>
          <p:cNvSpPr>
            <a:spLocks noGrp="1"/>
          </p:cNvSpPr>
          <p:nvPr>
            <p:ph sz="quarter" idx="13"/>
          </p:nvPr>
        </p:nvSpPr>
        <p:spPr>
          <a:xfrm>
            <a:off x="457200" y="1143000"/>
            <a:ext cx="5257800" cy="4800600"/>
          </a:xfrm>
        </p:spPr>
        <p:txBody>
          <a:bodyPr>
            <a:normAutofit lnSpcReduction="10000"/>
          </a:bodyPr>
          <a:lstStyle/>
          <a:p>
            <a:pPr>
              <a:lnSpc>
                <a:spcPct val="110000"/>
              </a:lnSpc>
            </a:pPr>
            <a:r>
              <a:rPr lang="en-US" sz="2000" dirty="0" smtClean="0"/>
              <a:t>CASIS </a:t>
            </a:r>
            <a:r>
              <a:rPr lang="en-US" sz="2000" dirty="0"/>
              <a:t>is partnering with Infinity </a:t>
            </a:r>
            <a:r>
              <a:rPr lang="en-US" sz="2000" dirty="0" smtClean="0"/>
              <a:t>Aerospace (hardware developer) </a:t>
            </a:r>
            <a:r>
              <a:rPr lang="en-US" sz="2000" dirty="0"/>
              <a:t>and </a:t>
            </a:r>
            <a:r>
              <a:rPr lang="en-US" sz="2000" dirty="0" smtClean="0"/>
              <a:t>NanoRacks</a:t>
            </a:r>
            <a:r>
              <a:rPr lang="en-US" sz="2000" dirty="0"/>
              <a:t> </a:t>
            </a:r>
            <a:r>
              <a:rPr lang="en-US" sz="2000" dirty="0" smtClean="0"/>
              <a:t>(payload integrator) to send experiments </a:t>
            </a:r>
            <a:r>
              <a:rPr lang="en-US" sz="2000" dirty="0"/>
              <a:t>to the </a:t>
            </a:r>
            <a:r>
              <a:rPr lang="en-US" sz="2000" dirty="0" smtClean="0"/>
              <a:t>ISS National Lab</a:t>
            </a:r>
          </a:p>
          <a:p>
            <a:pPr>
              <a:lnSpc>
                <a:spcPct val="110000"/>
              </a:lnSpc>
            </a:pPr>
            <a:endParaRPr lang="en-US" sz="800" dirty="0" smtClean="0"/>
          </a:p>
          <a:p>
            <a:pPr>
              <a:lnSpc>
                <a:spcPct val="110000"/>
              </a:lnSpc>
            </a:pPr>
            <a:r>
              <a:rPr lang="en-US" sz="2000" dirty="0" err="1" smtClean="0"/>
              <a:t>ArduLabs</a:t>
            </a:r>
            <a:r>
              <a:rPr lang="en-US" sz="2000" dirty="0" smtClean="0"/>
              <a:t> will </a:t>
            </a:r>
            <a:r>
              <a:rPr lang="en-US" sz="2000" dirty="0"/>
              <a:t>be stowed inside the ISS </a:t>
            </a:r>
            <a:r>
              <a:rPr lang="en-US" sz="2000" dirty="0" smtClean="0"/>
              <a:t>U.S. National Lab </a:t>
            </a:r>
            <a:r>
              <a:rPr lang="en-US" sz="2000" dirty="0"/>
              <a:t>in a specially designed rack to hold experiments</a:t>
            </a:r>
            <a:r>
              <a:rPr lang="en-US" sz="2000" dirty="0" smtClean="0"/>
              <a:t>.</a:t>
            </a:r>
          </a:p>
          <a:p>
            <a:pPr>
              <a:lnSpc>
                <a:spcPct val="110000"/>
              </a:lnSpc>
            </a:pPr>
            <a:r>
              <a:rPr lang="en-US" sz="800" dirty="0" smtClean="0"/>
              <a:t> </a:t>
            </a:r>
            <a:endParaRPr lang="en-US" sz="800" dirty="0"/>
          </a:p>
          <a:p>
            <a:pPr>
              <a:lnSpc>
                <a:spcPct val="110000"/>
              </a:lnSpc>
            </a:pPr>
            <a:r>
              <a:rPr lang="en-US" sz="2000" dirty="0" err="1" smtClean="0"/>
              <a:t>NanoRacks</a:t>
            </a:r>
            <a:r>
              <a:rPr lang="en-US" sz="2000" dirty="0"/>
              <a:t>, in concert with CASIS, will provide technical payload integration services as well as assist in coordinating the launch and on-orbit logistical requirements. </a:t>
            </a:r>
          </a:p>
        </p:txBody>
      </p:sp>
      <p:pic>
        <p:nvPicPr>
          <p:cNvPr id="4" name="Picture 4" descr="http://www.nasa.gov/images/content/455658main_aa_3-5_ISS_8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770" y="1371600"/>
            <a:ext cx="2133030" cy="21383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www.nasa.gov/images/content/651902main_spacex_2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9479" y="3752201"/>
            <a:ext cx="2127321"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0088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 for National Design challenge Pilot Program</a:t>
            </a:r>
            <a:endParaRPr lang="en-US" dirty="0"/>
          </a:p>
        </p:txBody>
      </p:sp>
      <p:grpSp>
        <p:nvGrpSpPr>
          <p:cNvPr id="5" name="Group 4"/>
          <p:cNvGrpSpPr/>
          <p:nvPr/>
        </p:nvGrpSpPr>
        <p:grpSpPr>
          <a:xfrm>
            <a:off x="381000" y="1981200"/>
            <a:ext cx="8229600" cy="2806244"/>
            <a:chOff x="457200" y="4390514"/>
            <a:chExt cx="8229600" cy="2806244"/>
          </a:xfrm>
        </p:grpSpPr>
        <p:grpSp>
          <p:nvGrpSpPr>
            <p:cNvPr id="6" name="Group 5"/>
            <p:cNvGrpSpPr/>
            <p:nvPr/>
          </p:nvGrpSpPr>
          <p:grpSpPr>
            <a:xfrm>
              <a:off x="457200" y="4390514"/>
              <a:ext cx="8229600" cy="605777"/>
              <a:chOff x="914400" y="4587760"/>
              <a:chExt cx="7239000" cy="605777"/>
            </a:xfrm>
          </p:grpSpPr>
          <p:sp>
            <p:nvSpPr>
              <p:cNvPr id="10" name="Right Arrow 9"/>
              <p:cNvSpPr/>
              <p:nvPr/>
            </p:nvSpPr>
            <p:spPr>
              <a:xfrm>
                <a:off x="5524500" y="4591582"/>
                <a:ext cx="2628900" cy="601955"/>
              </a:xfrm>
              <a:prstGeom prst="rightArrow">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dirty="0" smtClean="0">
                    <a:solidFill>
                      <a:schemeClr val="bg1"/>
                    </a:solidFill>
                    <a:latin typeface="Avant Garde"/>
                  </a:rPr>
                  <a:t>Spring2014</a:t>
                </a:r>
                <a:endParaRPr lang="en-US" b="1" dirty="0">
                  <a:solidFill>
                    <a:schemeClr val="bg1"/>
                  </a:solidFill>
                  <a:latin typeface="Avant Garde"/>
                </a:endParaRPr>
              </a:p>
            </p:txBody>
          </p:sp>
          <p:sp>
            <p:nvSpPr>
              <p:cNvPr id="11" name="Right Arrow 10"/>
              <p:cNvSpPr/>
              <p:nvPr/>
            </p:nvSpPr>
            <p:spPr>
              <a:xfrm>
                <a:off x="3238500" y="4591582"/>
                <a:ext cx="2628900" cy="601955"/>
              </a:xfrm>
              <a:prstGeom prst="rightArrow">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dirty="0" smtClean="0">
                    <a:solidFill>
                      <a:schemeClr val="bg1"/>
                    </a:solidFill>
                    <a:latin typeface="Avant Garde"/>
                  </a:rPr>
                  <a:t>Fall 2013</a:t>
                </a:r>
                <a:endParaRPr lang="en-US" b="1" dirty="0">
                  <a:solidFill>
                    <a:schemeClr val="bg1"/>
                  </a:solidFill>
                  <a:latin typeface="Avant Garde"/>
                </a:endParaRPr>
              </a:p>
            </p:txBody>
          </p:sp>
          <p:sp>
            <p:nvSpPr>
              <p:cNvPr id="12" name="Right Arrow 11"/>
              <p:cNvSpPr/>
              <p:nvPr/>
            </p:nvSpPr>
            <p:spPr>
              <a:xfrm>
                <a:off x="914400" y="4587760"/>
                <a:ext cx="2628900" cy="601955"/>
              </a:xfrm>
              <a:prstGeom prst="rightArrow">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dirty="0" smtClean="0">
                    <a:solidFill>
                      <a:schemeClr val="bg1"/>
                    </a:solidFill>
                    <a:latin typeface="Avant Garde"/>
                  </a:rPr>
                  <a:t>Summer/Fall 2013</a:t>
                </a:r>
                <a:endParaRPr lang="en-US" b="1" dirty="0">
                  <a:solidFill>
                    <a:schemeClr val="bg1"/>
                  </a:solidFill>
                  <a:latin typeface="Avant Garde"/>
                </a:endParaRPr>
              </a:p>
            </p:txBody>
          </p:sp>
        </p:grpSp>
        <p:sp>
          <p:nvSpPr>
            <p:cNvPr id="7" name="Rectangle 6"/>
            <p:cNvSpPr/>
            <p:nvPr/>
          </p:nvSpPr>
          <p:spPr>
            <a:xfrm>
              <a:off x="914402" y="4949989"/>
              <a:ext cx="2184934" cy="2246769"/>
            </a:xfrm>
            <a:prstGeom prst="rect">
              <a:avLst/>
            </a:prstGeom>
          </p:spPr>
          <p:txBody>
            <a:bodyPr wrap="square">
              <a:spAutoFit/>
            </a:bodyPr>
            <a:lstStyle/>
            <a:p>
              <a:pPr lvl="0"/>
              <a:r>
                <a:rPr lang="en-US" sz="2000" dirty="0">
                  <a:solidFill>
                    <a:srgbClr val="FFFFFF"/>
                  </a:solidFill>
                  <a:latin typeface="Avant Garde"/>
                </a:rPr>
                <a:t>Professional development workshops for teachers to conceptualize and design experiments</a:t>
              </a:r>
            </a:p>
          </p:txBody>
        </p:sp>
        <p:sp>
          <p:nvSpPr>
            <p:cNvPr id="8" name="Rectangle 7"/>
            <p:cNvSpPr/>
            <p:nvPr/>
          </p:nvSpPr>
          <p:spPr>
            <a:xfrm>
              <a:off x="3657600" y="4923914"/>
              <a:ext cx="1871312" cy="2246769"/>
            </a:xfrm>
            <a:prstGeom prst="rect">
              <a:avLst/>
            </a:prstGeom>
          </p:spPr>
          <p:txBody>
            <a:bodyPr wrap="square">
              <a:spAutoFit/>
            </a:bodyPr>
            <a:lstStyle/>
            <a:p>
              <a:pPr lvl="0"/>
              <a:r>
                <a:rPr lang="en-US" sz="2000" dirty="0">
                  <a:solidFill>
                    <a:srgbClr val="FFFFFF"/>
                  </a:solidFill>
                  <a:latin typeface="Avant Garde"/>
                </a:rPr>
                <a:t>Complete experiments; payload integration activities with NanoRacks begin</a:t>
              </a:r>
            </a:p>
          </p:txBody>
        </p:sp>
        <p:sp>
          <p:nvSpPr>
            <p:cNvPr id="9" name="Rectangle 8"/>
            <p:cNvSpPr/>
            <p:nvPr/>
          </p:nvSpPr>
          <p:spPr>
            <a:xfrm>
              <a:off x="6400800" y="4992469"/>
              <a:ext cx="1760621" cy="1323439"/>
            </a:xfrm>
            <a:prstGeom prst="rect">
              <a:avLst/>
            </a:prstGeom>
          </p:spPr>
          <p:txBody>
            <a:bodyPr wrap="square">
              <a:spAutoFit/>
            </a:bodyPr>
            <a:lstStyle/>
            <a:p>
              <a:pPr lvl="0"/>
              <a:r>
                <a:rPr lang="en-US" sz="2000" dirty="0">
                  <a:solidFill>
                    <a:srgbClr val="FFFFFF"/>
                  </a:solidFill>
                  <a:latin typeface="Avant Garde"/>
                </a:rPr>
                <a:t>Fly experiments to the National Lab</a:t>
              </a:r>
            </a:p>
          </p:txBody>
        </p:sp>
      </p:grpSp>
    </p:spTree>
    <p:extLst>
      <p:ext uri="{BB962C8B-B14F-4D97-AF65-F5344CB8AC3E}">
        <p14:creationId xmlns:p14="http://schemas.microsoft.com/office/powerpoint/2010/main" val="23358944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Andalus" panose="02020603050405020304" pitchFamily="18" charset="-78"/>
              </a:rPr>
              <a:t>Introduction to NDC Mentor</a:t>
            </a:r>
            <a:br>
              <a:rPr lang="en-US" dirty="0" smtClean="0">
                <a:cs typeface="Andalus" panose="02020603050405020304" pitchFamily="18" charset="-78"/>
              </a:rPr>
            </a:br>
            <a:r>
              <a:rPr lang="en-US" dirty="0" smtClean="0">
                <a:cs typeface="Andalus" panose="02020603050405020304" pitchFamily="18" charset="-78"/>
              </a:rPr>
              <a:t>Alli Westover</a:t>
            </a:r>
            <a:endParaRPr lang="en-US" dirty="0">
              <a:cs typeface="Andalus" panose="02020603050405020304" pitchFamily="18" charset="-78"/>
            </a:endParaRPr>
          </a:p>
        </p:txBody>
      </p:sp>
      <p:sp>
        <p:nvSpPr>
          <p:cNvPr id="3" name="Content Placeholder 2"/>
          <p:cNvSpPr>
            <a:spLocks noGrp="1"/>
          </p:cNvSpPr>
          <p:nvPr>
            <p:ph sz="quarter" idx="13"/>
          </p:nvPr>
        </p:nvSpPr>
        <p:spPr>
          <a:xfrm>
            <a:off x="457200" y="1172375"/>
            <a:ext cx="8229600" cy="4800600"/>
          </a:xfrm>
        </p:spPr>
        <p:txBody>
          <a:bodyPr>
            <a:noAutofit/>
          </a:bodyPr>
          <a:lstStyle/>
          <a:p>
            <a:r>
              <a:rPr lang="en-US" sz="2000" b="1" i="1" dirty="0" smtClean="0">
                <a:cs typeface="Andalus" panose="02020603050405020304" pitchFamily="18" charset="-78"/>
              </a:rPr>
              <a:t>Biomedical Engineer from Texas A&amp;M University</a:t>
            </a:r>
          </a:p>
          <a:p>
            <a:endParaRPr lang="en-US" sz="800" b="1" i="1" dirty="0" smtClean="0">
              <a:cs typeface="Andalus" panose="02020603050405020304" pitchFamily="18" charset="-78"/>
            </a:endParaRPr>
          </a:p>
          <a:p>
            <a:r>
              <a:rPr lang="en-US" sz="2000" b="1" i="1" dirty="0" smtClean="0">
                <a:cs typeface="Andalus" panose="02020603050405020304" pitchFamily="18" charset="-78"/>
              </a:rPr>
              <a:t>Worked at NASA JSC </a:t>
            </a:r>
          </a:p>
          <a:p>
            <a:pPr lvl="1"/>
            <a:r>
              <a:rPr lang="en-US" sz="2000" dirty="0" smtClean="0">
                <a:cs typeface="Andalus" panose="02020603050405020304" pitchFamily="18" charset="-78"/>
              </a:rPr>
              <a:t>Crew training for </a:t>
            </a:r>
            <a:r>
              <a:rPr lang="en-US" sz="2000" dirty="0">
                <a:cs typeface="Andalus" panose="02020603050405020304" pitchFamily="18" charset="-78"/>
              </a:rPr>
              <a:t>s</a:t>
            </a:r>
            <a:r>
              <a:rPr lang="en-US" sz="2000" dirty="0" smtClean="0">
                <a:cs typeface="Andalus" panose="02020603050405020304" pitchFamily="18" charset="-78"/>
              </a:rPr>
              <a:t>cience </a:t>
            </a:r>
            <a:r>
              <a:rPr lang="en-US" sz="2000" dirty="0">
                <a:cs typeface="Andalus" panose="02020603050405020304" pitchFamily="18" charset="-78"/>
              </a:rPr>
              <a:t>e</a:t>
            </a:r>
            <a:r>
              <a:rPr lang="en-US" sz="2000" dirty="0" smtClean="0">
                <a:cs typeface="Andalus" panose="02020603050405020304" pitchFamily="18" charset="-78"/>
              </a:rPr>
              <a:t>xperiments on MIR</a:t>
            </a:r>
          </a:p>
          <a:p>
            <a:pPr lvl="1"/>
            <a:r>
              <a:rPr lang="en-US" sz="2000" dirty="0" smtClean="0">
                <a:cs typeface="Andalus" panose="02020603050405020304" pitchFamily="18" charset="-78"/>
              </a:rPr>
              <a:t>Advanced Projects Lead for future medical hardware </a:t>
            </a:r>
          </a:p>
          <a:p>
            <a:pPr lvl="1"/>
            <a:r>
              <a:rPr lang="en-US" sz="2000" dirty="0" smtClean="0">
                <a:cs typeface="Andalus" panose="02020603050405020304" pitchFamily="18" charset="-78"/>
              </a:rPr>
              <a:t>Preflight and postflight evaluation of crew health</a:t>
            </a:r>
          </a:p>
          <a:p>
            <a:endParaRPr lang="en-US" sz="800" b="1" i="1" dirty="0" smtClean="0">
              <a:cs typeface="Andalus" panose="02020603050405020304" pitchFamily="18" charset="-78"/>
            </a:endParaRPr>
          </a:p>
          <a:p>
            <a:r>
              <a:rPr lang="en-US" sz="2000" b="1" i="1" dirty="0" smtClean="0">
                <a:cs typeface="Andalus" panose="02020603050405020304" pitchFamily="18" charset="-78"/>
              </a:rPr>
              <a:t>Engineering Design Teacher at Clear Springs High School</a:t>
            </a:r>
          </a:p>
          <a:p>
            <a:pPr lvl="1"/>
            <a:r>
              <a:rPr lang="en-US" sz="2000" dirty="0" smtClean="0">
                <a:cs typeface="Andalus" panose="02020603050405020304" pitchFamily="18" charset="-78"/>
              </a:rPr>
              <a:t>NASA HUNCH: plant growth chamber/other hardware for ISS</a:t>
            </a:r>
          </a:p>
          <a:p>
            <a:pPr lvl="1"/>
            <a:r>
              <a:rPr lang="en-US" sz="2000" dirty="0" smtClean="0">
                <a:cs typeface="Andalus" panose="02020603050405020304" pitchFamily="18" charset="-78"/>
              </a:rPr>
              <a:t>Zero Gravity Flight to test experiment in microgravity  </a:t>
            </a:r>
            <a:endParaRPr lang="en-US" sz="2000" dirty="0">
              <a:cs typeface="Andalus" panose="02020603050405020304" pitchFamily="18" charset="-78"/>
            </a:endParaRPr>
          </a:p>
        </p:txBody>
      </p:sp>
    </p:spTree>
    <p:extLst>
      <p:ext uri="{BB962C8B-B14F-4D97-AF65-F5344CB8AC3E}">
        <p14:creationId xmlns:p14="http://schemas.microsoft.com/office/powerpoint/2010/main" val="25411872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Andalus" panose="02020603050405020304" pitchFamily="18" charset="-78"/>
              </a:rPr>
              <a:t>Project Development Timeline</a:t>
            </a:r>
            <a:endParaRPr lang="en-US" dirty="0">
              <a:cs typeface="Andalus" panose="02020603050405020304" pitchFamily="18" charset="-78"/>
            </a:endParaRPr>
          </a:p>
        </p:txBody>
      </p:sp>
      <p:graphicFrame>
        <p:nvGraphicFramePr>
          <p:cNvPr id="4" name="Diagram 3"/>
          <p:cNvGraphicFramePr/>
          <p:nvPr>
            <p:extLst>
              <p:ext uri="{D42A27DB-BD31-4B8C-83A1-F6EECF244321}">
                <p14:modId xmlns:p14="http://schemas.microsoft.com/office/powerpoint/2010/main" val="895593105"/>
              </p:ext>
            </p:extLst>
          </p:nvPr>
        </p:nvGraphicFramePr>
        <p:xfrm>
          <a:off x="457200" y="3429000"/>
          <a:ext cx="8229600" cy="228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3081179500"/>
              </p:ext>
            </p:extLst>
          </p:nvPr>
        </p:nvGraphicFramePr>
        <p:xfrm>
          <a:off x="457200" y="1143000"/>
          <a:ext cx="8229600" cy="2286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1722849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Andalus" panose="02020603050405020304" pitchFamily="18" charset="-78"/>
              </a:rPr>
              <a:t>Continuation of Project Timeline</a:t>
            </a:r>
            <a:endParaRPr lang="en-US" dirty="0">
              <a:cs typeface="Andalus" panose="02020603050405020304" pitchFamily="18" charset="-78"/>
            </a:endParaRPr>
          </a:p>
        </p:txBody>
      </p:sp>
      <p:sp>
        <p:nvSpPr>
          <p:cNvPr id="3" name="Content Placeholder 2"/>
          <p:cNvSpPr>
            <a:spLocks noGrp="1"/>
          </p:cNvSpPr>
          <p:nvPr>
            <p:ph sz="quarter" idx="13"/>
          </p:nvPr>
        </p:nvSpPr>
        <p:spPr>
          <a:xfrm>
            <a:off x="457200" y="6400800"/>
            <a:ext cx="8229600" cy="457200"/>
          </a:xfrm>
        </p:spPr>
        <p:txBody>
          <a:bodyPr>
            <a:noAutofit/>
          </a:bodyPr>
          <a:lstStyle/>
          <a:p>
            <a:pPr marL="0" indent="0">
              <a:buNone/>
            </a:pPr>
            <a:r>
              <a:rPr lang="en-US" sz="1200" i="1" dirty="0" smtClean="0">
                <a:cs typeface="Andalus" panose="02020603050405020304" pitchFamily="18" charset="-78"/>
              </a:rPr>
              <a:t>**  TEDP will begin at beginning of experiment and you will work on it through the end with specific deadlines .</a:t>
            </a:r>
            <a:endParaRPr lang="en-US" sz="1200" i="1" dirty="0">
              <a:cs typeface="Andalus" panose="02020603050405020304" pitchFamily="18" charset="-78"/>
            </a:endParaRPr>
          </a:p>
        </p:txBody>
      </p:sp>
      <p:graphicFrame>
        <p:nvGraphicFramePr>
          <p:cNvPr id="4" name="Diagram 3"/>
          <p:cNvGraphicFramePr/>
          <p:nvPr>
            <p:extLst>
              <p:ext uri="{D42A27DB-BD31-4B8C-83A1-F6EECF244321}">
                <p14:modId xmlns:p14="http://schemas.microsoft.com/office/powerpoint/2010/main" val="823706825"/>
              </p:ext>
            </p:extLst>
          </p:nvPr>
        </p:nvGraphicFramePr>
        <p:xfrm>
          <a:off x="533400" y="3429000"/>
          <a:ext cx="8153400" cy="228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4193170284"/>
              </p:ext>
            </p:extLst>
          </p:nvPr>
        </p:nvGraphicFramePr>
        <p:xfrm>
          <a:off x="533400" y="1066800"/>
          <a:ext cx="8153400" cy="2286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8671124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6" descr="http://www.nasa.gov/mission_pages/station/research/experiments/WORF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39" r="2828"/>
          <a:stretch/>
        </p:blipFill>
        <p:spPr bwMode="auto">
          <a:xfrm>
            <a:off x="4876800" y="4075960"/>
            <a:ext cx="2027449" cy="14866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International Space Station </a:t>
            </a:r>
          </a:p>
        </p:txBody>
      </p:sp>
      <p:sp>
        <p:nvSpPr>
          <p:cNvPr id="3" name="Content Placeholder 2"/>
          <p:cNvSpPr>
            <a:spLocks noGrp="1"/>
          </p:cNvSpPr>
          <p:nvPr>
            <p:ph sz="quarter" idx="13"/>
          </p:nvPr>
        </p:nvSpPr>
        <p:spPr>
          <a:xfrm>
            <a:off x="457200" y="1066800"/>
            <a:ext cx="5105400" cy="1371600"/>
          </a:xfrm>
        </p:spPr>
        <p:txBody>
          <a:bodyPr>
            <a:normAutofit/>
          </a:bodyPr>
          <a:lstStyle/>
          <a:p>
            <a:pPr>
              <a:lnSpc>
                <a:spcPct val="110000"/>
              </a:lnSpc>
            </a:pPr>
            <a:r>
              <a:rPr lang="en-US" sz="1800" dirty="0" smtClean="0"/>
              <a:t>Took </a:t>
            </a:r>
            <a:r>
              <a:rPr lang="en-US" sz="1800" dirty="0"/>
              <a:t>10 years and over 30 missions to </a:t>
            </a:r>
            <a:r>
              <a:rPr lang="en-US" sz="1800" dirty="0" smtClean="0"/>
              <a:t>assemble; the </a:t>
            </a:r>
            <a:r>
              <a:rPr lang="en-US" sz="1800" dirty="0"/>
              <a:t>result of </a:t>
            </a:r>
            <a:r>
              <a:rPr lang="en-US" sz="1800" dirty="0" smtClean="0"/>
              <a:t>collaboration </a:t>
            </a:r>
            <a:r>
              <a:rPr lang="en-US" sz="1800" dirty="0"/>
              <a:t>among </a:t>
            </a:r>
            <a:r>
              <a:rPr lang="en-US" sz="1800" dirty="0" smtClean="0"/>
              <a:t>5 space </a:t>
            </a:r>
            <a:r>
              <a:rPr lang="en-US" sz="1800" dirty="0"/>
              <a:t>agencies representing 15 </a:t>
            </a:r>
            <a:r>
              <a:rPr lang="en-US" sz="1800" dirty="0" smtClean="0"/>
              <a:t>countries</a:t>
            </a:r>
          </a:p>
        </p:txBody>
      </p:sp>
      <p:sp>
        <p:nvSpPr>
          <p:cNvPr id="8" name="TextBox 7"/>
          <p:cNvSpPr txBox="1"/>
          <p:nvPr/>
        </p:nvSpPr>
        <p:spPr>
          <a:xfrm>
            <a:off x="0" y="6550223"/>
            <a:ext cx="1874231" cy="307777"/>
          </a:xfrm>
          <a:prstGeom prst="rect">
            <a:avLst/>
          </a:prstGeom>
          <a:noFill/>
        </p:spPr>
        <p:txBody>
          <a:bodyPr wrap="none" rtlCol="0">
            <a:spAutoFit/>
          </a:bodyPr>
          <a:lstStyle/>
          <a:p>
            <a:r>
              <a:rPr lang="en-US" sz="1400" i="1" dirty="0" smtClean="0"/>
              <a:t>Images courtesy of NASA</a:t>
            </a:r>
            <a:endParaRPr lang="en-US" sz="1400" i="1" dirty="0"/>
          </a:p>
        </p:txBody>
      </p:sp>
      <p:sp>
        <p:nvSpPr>
          <p:cNvPr id="12" name="Rectangle 11"/>
          <p:cNvSpPr/>
          <p:nvPr/>
        </p:nvSpPr>
        <p:spPr>
          <a:xfrm>
            <a:off x="457200" y="2600498"/>
            <a:ext cx="8305801" cy="1001813"/>
          </a:xfrm>
          <a:prstGeom prst="rect">
            <a:avLst/>
          </a:prstGeom>
        </p:spPr>
        <p:txBody>
          <a:bodyPr wrap="square">
            <a:spAutoFit/>
          </a:bodyPr>
          <a:lstStyle/>
          <a:p>
            <a:pPr marL="342900" lvl="0" indent="-342900">
              <a:lnSpc>
                <a:spcPct val="110000"/>
              </a:lnSpc>
              <a:spcBef>
                <a:spcPct val="20000"/>
              </a:spcBef>
              <a:buClr>
                <a:srgbClr val="DC9E1F"/>
              </a:buClr>
              <a:buBlip>
                <a:blip r:embed="rId4"/>
              </a:buBlip>
            </a:pPr>
            <a:r>
              <a:rPr lang="en-US" spc="30" dirty="0">
                <a:solidFill>
                  <a:srgbClr val="FFFFFF"/>
                </a:solidFill>
                <a:latin typeface="Avant Garde"/>
              </a:rPr>
              <a:t>CASIS </a:t>
            </a:r>
            <a:r>
              <a:rPr lang="en-US" spc="30" dirty="0" smtClean="0">
                <a:solidFill>
                  <a:srgbClr val="FFFFFF"/>
                </a:solidFill>
                <a:latin typeface="Avant Garde"/>
              </a:rPr>
              <a:t>is the nonprofit manager of the International Space </a:t>
            </a:r>
            <a:r>
              <a:rPr lang="en-US" spc="30" dirty="0">
                <a:solidFill>
                  <a:srgbClr val="FFFFFF"/>
                </a:solidFill>
                <a:latin typeface="Avant Garde"/>
              </a:rPr>
              <a:t>S</a:t>
            </a:r>
            <a:r>
              <a:rPr lang="en-US" spc="30" dirty="0" smtClean="0">
                <a:solidFill>
                  <a:srgbClr val="FFFFFF"/>
                </a:solidFill>
                <a:latin typeface="Avant Garde"/>
              </a:rPr>
              <a:t>tation’s </a:t>
            </a:r>
            <a:r>
              <a:rPr lang="en-US" spc="30" dirty="0">
                <a:solidFill>
                  <a:srgbClr val="FFFFFF"/>
                </a:solidFill>
                <a:latin typeface="Avant Garde"/>
              </a:rPr>
              <a:t>U.S. National </a:t>
            </a:r>
            <a:r>
              <a:rPr lang="en-US" spc="30" dirty="0" smtClean="0">
                <a:solidFill>
                  <a:srgbClr val="FFFFFF"/>
                </a:solidFill>
                <a:latin typeface="Avant Garde"/>
              </a:rPr>
              <a:t>Laboratory, supporting non-exploration R&amp;D across a broad range of basic and applied sciences</a:t>
            </a:r>
          </a:p>
        </p:txBody>
      </p:sp>
      <p:pic>
        <p:nvPicPr>
          <p:cNvPr id="14" name="Picture 2" descr="CASIS Unveils Mission Patch for First Sponsored Payload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6116" y="4171193"/>
            <a:ext cx="1214484" cy="121448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www.iss-casis.org/portals/0/media/article_is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1143000"/>
            <a:ext cx="2829413" cy="114706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http://www.regenetech.com/Bio1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8981" y="3998921"/>
            <a:ext cx="1947835" cy="156367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597647" y="4053065"/>
            <a:ext cx="959169" cy="461665"/>
          </a:xfrm>
          <a:prstGeom prst="rect">
            <a:avLst/>
          </a:prstGeom>
        </p:spPr>
        <p:txBody>
          <a:bodyPr wrap="square">
            <a:spAutoFit/>
          </a:bodyPr>
          <a:lstStyle/>
          <a:p>
            <a:pPr algn="ctr"/>
            <a:r>
              <a:rPr lang="en-US" sz="1200" dirty="0" smtClean="0">
                <a:solidFill>
                  <a:schemeClr val="bg1">
                    <a:lumMod val="95000"/>
                    <a:lumOff val="5000"/>
                  </a:schemeClr>
                </a:solidFill>
                <a:latin typeface="Avant Garde"/>
              </a:rPr>
              <a:t>Cancer </a:t>
            </a:r>
            <a:r>
              <a:rPr lang="en-US" sz="1200" dirty="0">
                <a:solidFill>
                  <a:schemeClr val="bg1">
                    <a:lumMod val="95000"/>
                    <a:lumOff val="5000"/>
                  </a:schemeClr>
                </a:solidFill>
                <a:latin typeface="Avant Garde"/>
              </a:rPr>
              <a:t>cells </a:t>
            </a:r>
            <a:endParaRPr lang="en-US" sz="1200" dirty="0">
              <a:solidFill>
                <a:schemeClr val="bg1">
                  <a:lumMod val="95000"/>
                  <a:lumOff val="5000"/>
                </a:schemeClr>
              </a:solidFill>
            </a:endParaRPr>
          </a:p>
        </p:txBody>
      </p:sp>
      <p:pic>
        <p:nvPicPr>
          <p:cNvPr id="16" name="Picture 2" descr="CASIS Signs Deal with COBRA PUMA GOLF for Research on ISS "/>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24200" y="4283897"/>
            <a:ext cx="1146797" cy="1139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77277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Payload integration</a:t>
            </a:r>
            <a:endParaRPr lang="en-US" dirty="0"/>
          </a:p>
        </p:txBody>
      </p:sp>
      <p:sp>
        <p:nvSpPr>
          <p:cNvPr id="3" name="Content Placeholder 2"/>
          <p:cNvSpPr>
            <a:spLocks noGrp="1"/>
          </p:cNvSpPr>
          <p:nvPr>
            <p:ph sz="quarter" idx="13"/>
          </p:nvPr>
        </p:nvSpPr>
        <p:spPr>
          <a:xfrm>
            <a:off x="457200" y="1143000"/>
            <a:ext cx="8229600" cy="1066800"/>
          </a:xfrm>
        </p:spPr>
        <p:txBody>
          <a:bodyPr>
            <a:normAutofit/>
          </a:bodyPr>
          <a:lstStyle/>
          <a:p>
            <a:r>
              <a:rPr lang="en-US" sz="2000" dirty="0" smtClean="0"/>
              <a:t>NanoRacks will serve as the “Implementation Partner” for the Pilot Program experiments</a:t>
            </a:r>
          </a:p>
          <a:p>
            <a:endParaRPr lang="en-US" sz="800" dirty="0" smtClean="0"/>
          </a:p>
          <a:p>
            <a:pPr lvl="1"/>
            <a:endParaRPr lang="en-US" sz="2000" dirty="0" smtClean="0"/>
          </a:p>
        </p:txBody>
      </p:sp>
      <p:pic>
        <p:nvPicPr>
          <p:cNvPr id="4" name="Picture 2" descr="http://www.nasa.gov/images/content/616364main_45i_hands_on_hands_off2_ful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1" y="2057400"/>
            <a:ext cx="2579216" cy="170658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ASIS Extends Deadline for Materials Testing Proposal Submissions to December 27, 2012 "/>
          <p:cNvPicPr>
            <a:picLocks noChangeAspect="1" noChangeArrowheads="1"/>
          </p:cNvPicPr>
          <p:nvPr/>
        </p:nvPicPr>
        <p:blipFill rotWithShape="1">
          <a:blip r:embed="rId3">
            <a:extLst>
              <a:ext uri="{28A0092B-C50C-407E-A947-70E740481C1C}">
                <a14:useLocalDpi xmlns:a14="http://schemas.microsoft.com/office/drawing/2010/main" val="0"/>
              </a:ext>
            </a:extLst>
          </a:blip>
          <a:srcRect r="56857"/>
          <a:stretch/>
        </p:blipFill>
        <p:spPr bwMode="auto">
          <a:xfrm>
            <a:off x="6362055" y="3505200"/>
            <a:ext cx="2400945" cy="159003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57200" y="2086957"/>
            <a:ext cx="5105400" cy="3247043"/>
          </a:xfrm>
          <a:prstGeom prst="rect">
            <a:avLst/>
          </a:prstGeom>
        </p:spPr>
        <p:txBody>
          <a:bodyPr wrap="square">
            <a:spAutoFit/>
          </a:bodyPr>
          <a:lstStyle/>
          <a:p>
            <a:pPr marL="342900" lvl="0" indent="-342900">
              <a:spcBef>
                <a:spcPct val="20000"/>
              </a:spcBef>
              <a:spcAft>
                <a:spcPts val="600"/>
              </a:spcAft>
              <a:buClr>
                <a:srgbClr val="DC9E1F"/>
              </a:buClr>
              <a:buBlip>
                <a:blip r:embed="rId4"/>
              </a:buBlip>
            </a:pPr>
            <a:r>
              <a:rPr lang="en-US" sz="2000" spc="30" dirty="0">
                <a:solidFill>
                  <a:srgbClr val="FFFFFF"/>
                </a:solidFill>
                <a:latin typeface="Avant Garde"/>
              </a:rPr>
              <a:t>This covers:</a:t>
            </a:r>
          </a:p>
          <a:p>
            <a:pPr marL="742950" lvl="1" indent="-285750">
              <a:spcBef>
                <a:spcPct val="20000"/>
              </a:spcBef>
              <a:spcAft>
                <a:spcPts val="600"/>
              </a:spcAft>
              <a:buClr>
                <a:srgbClr val="FFFFFF"/>
              </a:buClr>
              <a:buFont typeface="Arial" pitchFamily="34" charset="0"/>
              <a:buChar char="•"/>
            </a:pPr>
            <a:r>
              <a:rPr lang="en-US" sz="2000" spc="30" dirty="0">
                <a:solidFill>
                  <a:srgbClr val="FFFFFF"/>
                </a:solidFill>
                <a:latin typeface="Avant Garde"/>
              </a:rPr>
              <a:t>NASA Hardware &amp; Software Integration Requirements</a:t>
            </a:r>
          </a:p>
          <a:p>
            <a:pPr marL="742950" lvl="1" indent="-285750">
              <a:spcBef>
                <a:spcPct val="20000"/>
              </a:spcBef>
              <a:spcAft>
                <a:spcPts val="600"/>
              </a:spcAft>
              <a:buClr>
                <a:srgbClr val="FFFFFF"/>
              </a:buClr>
              <a:buFont typeface="Arial" pitchFamily="34" charset="0"/>
              <a:buChar char="•"/>
            </a:pPr>
            <a:r>
              <a:rPr lang="en-US" sz="2000" spc="30" dirty="0">
                <a:solidFill>
                  <a:srgbClr val="FFFFFF"/>
                </a:solidFill>
                <a:latin typeface="Avant Garde"/>
              </a:rPr>
              <a:t>NASA Payload Safety Requirements</a:t>
            </a:r>
          </a:p>
          <a:p>
            <a:pPr marL="742950" lvl="1" indent="-285750">
              <a:spcBef>
                <a:spcPct val="20000"/>
              </a:spcBef>
              <a:spcAft>
                <a:spcPts val="600"/>
              </a:spcAft>
              <a:buClr>
                <a:srgbClr val="FFFFFF"/>
              </a:buClr>
              <a:buFont typeface="Arial" pitchFamily="34" charset="0"/>
              <a:buChar char="•"/>
            </a:pPr>
            <a:r>
              <a:rPr lang="en-US" sz="2000" spc="30" dirty="0">
                <a:solidFill>
                  <a:srgbClr val="FFFFFF"/>
                </a:solidFill>
                <a:latin typeface="Avant Garde"/>
              </a:rPr>
              <a:t>Verification Testing &amp; Analysis</a:t>
            </a:r>
          </a:p>
          <a:p>
            <a:pPr marL="742950" lvl="1" indent="-285750">
              <a:spcBef>
                <a:spcPct val="20000"/>
              </a:spcBef>
              <a:spcAft>
                <a:spcPts val="600"/>
              </a:spcAft>
              <a:buClr>
                <a:srgbClr val="FFFFFF"/>
              </a:buClr>
              <a:buFont typeface="Arial" pitchFamily="34" charset="0"/>
              <a:buChar char="•"/>
            </a:pPr>
            <a:r>
              <a:rPr lang="en-US" sz="2000" spc="30" dirty="0">
                <a:solidFill>
                  <a:srgbClr val="FFFFFF"/>
                </a:solidFill>
                <a:latin typeface="Avant Garde"/>
              </a:rPr>
              <a:t>Flight Readiness Preparation</a:t>
            </a:r>
          </a:p>
          <a:p>
            <a:pPr marL="742950" lvl="1" indent="-285750">
              <a:spcBef>
                <a:spcPct val="20000"/>
              </a:spcBef>
              <a:spcAft>
                <a:spcPts val="600"/>
              </a:spcAft>
              <a:buClr>
                <a:srgbClr val="FFFFFF"/>
              </a:buClr>
              <a:buFont typeface="Arial" pitchFamily="34" charset="0"/>
              <a:buChar char="•"/>
            </a:pPr>
            <a:r>
              <a:rPr lang="en-US" sz="2000" spc="30" dirty="0">
                <a:solidFill>
                  <a:srgbClr val="FFFFFF"/>
                </a:solidFill>
                <a:latin typeface="Avant Garde"/>
              </a:rPr>
              <a:t>Payload Delivery for Launch</a:t>
            </a:r>
          </a:p>
        </p:txBody>
      </p:sp>
    </p:spTree>
    <p:extLst>
      <p:ext uri="{BB962C8B-B14F-4D97-AF65-F5344CB8AC3E}">
        <p14:creationId xmlns:p14="http://schemas.microsoft.com/office/powerpoint/2010/main" val="6081571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Payload integration requirements</a:t>
            </a:r>
            <a:endParaRPr lang="en-US" dirty="0"/>
          </a:p>
        </p:txBody>
      </p:sp>
      <p:sp>
        <p:nvSpPr>
          <p:cNvPr id="3" name="Content Placeholder 2"/>
          <p:cNvSpPr>
            <a:spLocks noGrp="1"/>
          </p:cNvSpPr>
          <p:nvPr>
            <p:ph sz="quarter" idx="13"/>
          </p:nvPr>
        </p:nvSpPr>
        <p:spPr/>
        <p:txBody>
          <a:bodyPr>
            <a:normAutofit/>
          </a:bodyPr>
          <a:lstStyle/>
          <a:p>
            <a:r>
              <a:rPr lang="en-US" sz="2000" dirty="0" smtClean="0"/>
              <a:t>NASA is responsible for the overall safety of the ISS and the astronauts on-board</a:t>
            </a:r>
          </a:p>
          <a:p>
            <a:endParaRPr lang="en-US" sz="800" dirty="0" smtClean="0"/>
          </a:p>
          <a:p>
            <a:r>
              <a:rPr lang="en-US" sz="2000" dirty="0" smtClean="0"/>
              <a:t>All ISS payloads must demonstrate through analysis, inspection, or testing that the hardware and/or software will interface with the Station without breaking!</a:t>
            </a:r>
            <a:endParaRPr lang="en-US" sz="20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3505200"/>
            <a:ext cx="2593197"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4963" y="3505200"/>
            <a:ext cx="2416472"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3505200"/>
            <a:ext cx="2753248"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44690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Payload safety</a:t>
            </a:r>
            <a:endParaRPr lang="en-US" dirty="0"/>
          </a:p>
        </p:txBody>
      </p:sp>
      <p:sp>
        <p:nvSpPr>
          <p:cNvPr id="3" name="Content Placeholder 2"/>
          <p:cNvSpPr>
            <a:spLocks noGrp="1"/>
          </p:cNvSpPr>
          <p:nvPr>
            <p:ph sz="quarter" idx="13"/>
          </p:nvPr>
        </p:nvSpPr>
        <p:spPr>
          <a:xfrm>
            <a:off x="457200" y="1143000"/>
            <a:ext cx="4191000" cy="4800600"/>
          </a:xfrm>
        </p:spPr>
        <p:txBody>
          <a:bodyPr>
            <a:normAutofit/>
          </a:bodyPr>
          <a:lstStyle/>
          <a:p>
            <a:r>
              <a:rPr lang="en-US" sz="2000" dirty="0" smtClean="0"/>
              <a:t>The NASA Payload Safety Review Panel is responsible for ensuring the safety of the crew and the ISS itself are protected</a:t>
            </a:r>
          </a:p>
          <a:p>
            <a:endParaRPr lang="en-US" sz="800" dirty="0" smtClean="0"/>
          </a:p>
          <a:p>
            <a:r>
              <a:rPr lang="en-US" sz="2000" dirty="0" smtClean="0"/>
              <a:t>All ISS payloads must demonstrate through analysis, inspection, or testing that any hazards to the safety of the crew or the vehicle itself are removed or controlled</a:t>
            </a:r>
            <a:endParaRPr lang="en-US" sz="2000" dirty="0"/>
          </a:p>
        </p:txBody>
      </p:sp>
      <p:pic>
        <p:nvPicPr>
          <p:cNvPr id="5" name="Picture 10" descr="http://www.nasa.gov/mission_pages/station/research/experiments/BCAT-3-4-CP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1142999"/>
            <a:ext cx="2743200" cy="186880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352800"/>
            <a:ext cx="2743200" cy="1821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14901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Flight preparation</a:t>
            </a:r>
            <a:endParaRPr lang="en-US" dirty="0"/>
          </a:p>
        </p:txBody>
      </p:sp>
      <p:sp>
        <p:nvSpPr>
          <p:cNvPr id="3" name="Content Placeholder 2"/>
          <p:cNvSpPr>
            <a:spLocks noGrp="1"/>
          </p:cNvSpPr>
          <p:nvPr>
            <p:ph sz="quarter" idx="13"/>
          </p:nvPr>
        </p:nvSpPr>
        <p:spPr>
          <a:xfrm>
            <a:off x="457200" y="1143000"/>
            <a:ext cx="8229600" cy="4800600"/>
          </a:xfrm>
        </p:spPr>
        <p:txBody>
          <a:bodyPr>
            <a:normAutofit/>
          </a:bodyPr>
          <a:lstStyle/>
          <a:p>
            <a:r>
              <a:rPr lang="en-US" sz="2000" dirty="0" smtClean="0"/>
              <a:t>NASA’s Cargo Mission Services team can accept delivery of soft-stowed payloads from NanoRacks and put them on the next available launch</a:t>
            </a:r>
          </a:p>
        </p:txBody>
      </p:sp>
      <p:pic>
        <p:nvPicPr>
          <p:cNvPr id="4" name="Picture 2" descr="http://www.nasa.gov/images/content/115924main_destiny_098-331-00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6854" y="2362200"/>
            <a:ext cx="2918298" cy="2286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20914" y="2057400"/>
            <a:ext cx="4114800" cy="2871555"/>
          </a:xfrm>
          <a:prstGeom prst="rect">
            <a:avLst/>
          </a:prstGeom>
        </p:spPr>
        <p:txBody>
          <a:bodyPr wrap="square">
            <a:spAutoFit/>
          </a:bodyPr>
          <a:lstStyle/>
          <a:p>
            <a:pPr marL="342900" lvl="0" indent="-342900">
              <a:spcBef>
                <a:spcPct val="20000"/>
              </a:spcBef>
              <a:spcAft>
                <a:spcPts val="600"/>
              </a:spcAft>
              <a:buClr>
                <a:srgbClr val="DC9E1F"/>
              </a:buClr>
              <a:buBlip>
                <a:blip r:embed="rId3"/>
              </a:buBlip>
            </a:pPr>
            <a:endParaRPr lang="en-US" sz="800" spc="30" dirty="0">
              <a:solidFill>
                <a:srgbClr val="FFFFFF"/>
              </a:solidFill>
              <a:latin typeface="Avant Garde"/>
            </a:endParaRPr>
          </a:p>
          <a:p>
            <a:pPr marL="342900" lvl="0" indent="-342900">
              <a:spcBef>
                <a:spcPct val="20000"/>
              </a:spcBef>
              <a:spcAft>
                <a:spcPts val="600"/>
              </a:spcAft>
              <a:buClr>
                <a:srgbClr val="DC9E1F"/>
              </a:buClr>
              <a:buBlip>
                <a:blip r:embed="rId3"/>
              </a:buBlip>
            </a:pPr>
            <a:r>
              <a:rPr lang="en-US" sz="2000" spc="30" dirty="0">
                <a:solidFill>
                  <a:srgbClr val="FFFFFF"/>
                </a:solidFill>
                <a:latin typeface="Avant Garde"/>
              </a:rPr>
              <a:t>NanoRacks can also load time-sensitive experiments on the launch vehicle as close as 12 hours before launch</a:t>
            </a:r>
          </a:p>
          <a:p>
            <a:pPr marL="342900" lvl="0" indent="-342900">
              <a:spcBef>
                <a:spcPct val="20000"/>
              </a:spcBef>
              <a:spcAft>
                <a:spcPts val="600"/>
              </a:spcAft>
              <a:buClr>
                <a:srgbClr val="DC9E1F"/>
              </a:buClr>
              <a:buBlip>
                <a:blip r:embed="rId3"/>
              </a:buBlip>
            </a:pPr>
            <a:endParaRPr lang="en-US" sz="800" spc="30" dirty="0">
              <a:solidFill>
                <a:srgbClr val="FFFFFF"/>
              </a:solidFill>
              <a:latin typeface="Avant Garde"/>
            </a:endParaRPr>
          </a:p>
          <a:p>
            <a:pPr marL="342900" lvl="0" indent="-342900">
              <a:spcBef>
                <a:spcPct val="20000"/>
              </a:spcBef>
              <a:spcAft>
                <a:spcPts val="600"/>
              </a:spcAft>
              <a:buClr>
                <a:srgbClr val="DC9E1F"/>
              </a:buClr>
              <a:buBlip>
                <a:blip r:embed="rId3"/>
              </a:buBlip>
            </a:pPr>
            <a:r>
              <a:rPr lang="en-US" sz="2000" spc="30" dirty="0">
                <a:solidFill>
                  <a:srgbClr val="FFFFFF"/>
                </a:solidFill>
                <a:latin typeface="Avant Garde"/>
              </a:rPr>
              <a:t>This work involves sample prep and packing for stowage on the launch vehicle</a:t>
            </a:r>
          </a:p>
        </p:txBody>
      </p:sp>
      <p:sp>
        <p:nvSpPr>
          <p:cNvPr id="6" name="Rectangle 5"/>
          <p:cNvSpPr/>
          <p:nvPr/>
        </p:nvSpPr>
        <p:spPr>
          <a:xfrm>
            <a:off x="5284197" y="2361364"/>
            <a:ext cx="856317" cy="461665"/>
          </a:xfrm>
          <a:prstGeom prst="rect">
            <a:avLst/>
          </a:prstGeom>
        </p:spPr>
        <p:txBody>
          <a:bodyPr wrap="square">
            <a:spAutoFit/>
          </a:bodyPr>
          <a:lstStyle/>
          <a:p>
            <a:pPr algn="ctr"/>
            <a:r>
              <a:rPr lang="en-US" sz="1200" dirty="0" smtClean="0">
                <a:solidFill>
                  <a:schemeClr val="accent6">
                    <a:lumMod val="40000"/>
                    <a:lumOff val="60000"/>
                  </a:schemeClr>
                </a:solidFill>
                <a:latin typeface="Avant Garde"/>
              </a:rPr>
              <a:t>Destiny module</a:t>
            </a:r>
            <a:endParaRPr lang="en-US" sz="1200" dirty="0">
              <a:solidFill>
                <a:schemeClr val="accent6">
                  <a:lumMod val="40000"/>
                  <a:lumOff val="60000"/>
                </a:schemeClr>
              </a:solidFill>
              <a:latin typeface="Avant Garde"/>
            </a:endParaRPr>
          </a:p>
        </p:txBody>
      </p:sp>
    </p:spTree>
    <p:extLst>
      <p:ext uri="{BB962C8B-B14F-4D97-AF65-F5344CB8AC3E}">
        <p14:creationId xmlns:p14="http://schemas.microsoft.com/office/powerpoint/2010/main" val="42808870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logo.png"/>
          <p:cNvPicPr>
            <a:picLocks noChangeAspect="1"/>
          </p:cNvPicPr>
          <p:nvPr/>
        </p:nvPicPr>
        <p:blipFill rotWithShape="1">
          <a:blip r:embed="rId3" cstate="print">
            <a:extLst>
              <a:ext uri="{28A0092B-C50C-407E-A947-70E740481C1C}">
                <a14:useLocalDpi xmlns:a14="http://schemas.microsoft.com/office/drawing/2010/main" val="0"/>
              </a:ext>
            </a:extLst>
          </a:blip>
          <a:srcRect t="63758" r="4431"/>
          <a:stretch/>
        </p:blipFill>
        <p:spPr>
          <a:xfrm>
            <a:off x="2387184" y="2362200"/>
            <a:ext cx="4547016" cy="897517"/>
          </a:xfrm>
          <a:prstGeom prst="rect">
            <a:avLst/>
          </a:prstGeom>
        </p:spPr>
      </p:pic>
      <p:pic>
        <p:nvPicPr>
          <p:cNvPr id="5" name="Picture 4" descr="horizon.png"/>
          <p:cNvPicPr>
            <a:picLocks noChangeAspect="1"/>
          </p:cNvPicPr>
          <p:nvPr/>
        </p:nvPicPr>
        <p:blipFill>
          <a:blip r:embed="rId4" cstate="print"/>
          <a:srcRect t="33333"/>
          <a:stretch>
            <a:fillRect/>
          </a:stretch>
        </p:blipFill>
        <p:spPr>
          <a:xfrm>
            <a:off x="0" y="0"/>
            <a:ext cx="9144000" cy="4572000"/>
          </a:xfrm>
          <a:prstGeom prst="rect">
            <a:avLst/>
          </a:prstGeom>
        </p:spPr>
      </p:pic>
      <p:sp>
        <p:nvSpPr>
          <p:cNvPr id="7" name="Subtitle 4"/>
          <p:cNvSpPr>
            <a:spLocks noGrp="1"/>
          </p:cNvSpPr>
          <p:nvPr>
            <p:ph type="subTitle" idx="1"/>
          </p:nvPr>
        </p:nvSpPr>
        <p:spPr/>
        <p:txBody>
          <a:bodyPr>
            <a:normAutofit/>
          </a:bodyPr>
          <a:lstStyle/>
          <a:p>
            <a:endParaRPr lang="en-US" sz="2000" i="1" spc="300" dirty="0" smtClean="0">
              <a:latin typeface="Avant Garde"/>
              <a:cs typeface="Avant Garde"/>
            </a:endParaRPr>
          </a:p>
          <a:p>
            <a:r>
              <a:rPr lang="en-US" sz="3200" b="1" cap="all" spc="50" dirty="0">
                <a:solidFill>
                  <a:srgbClr val="FFFFFF"/>
                </a:solidFill>
                <a:effectLst>
                  <a:outerShdw blurRad="38100" dist="38100" dir="2700000" algn="tl">
                    <a:srgbClr val="000000">
                      <a:alpha val="43137"/>
                    </a:srgbClr>
                  </a:outerShdw>
                </a:effectLst>
                <a:ea typeface="+mj-ea"/>
                <a:cs typeface="+mj-cs"/>
              </a:rPr>
              <a:t>Questions?</a:t>
            </a:r>
            <a:endParaRPr lang="en-US" sz="2000" i="1" spc="300" dirty="0">
              <a:latin typeface="Avant Garde"/>
              <a:cs typeface="Avant Garde"/>
            </a:endParaRPr>
          </a:p>
        </p:txBody>
      </p:sp>
      <p:sp>
        <p:nvSpPr>
          <p:cNvPr id="8" name="Subtitle 4"/>
          <p:cNvSpPr txBox="1">
            <a:spLocks/>
          </p:cNvSpPr>
          <p:nvPr/>
        </p:nvSpPr>
        <p:spPr>
          <a:xfrm>
            <a:off x="1219200" y="5410200"/>
            <a:ext cx="6400800" cy="1752600"/>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ct val="20000"/>
              </a:spcBef>
              <a:spcAft>
                <a:spcPts val="600"/>
              </a:spcAft>
              <a:buClr>
                <a:schemeClr val="tx2"/>
              </a:buClr>
              <a:buFontTx/>
              <a:buNone/>
              <a:defRPr sz="1700" kern="1200" spc="30" baseline="0">
                <a:solidFill>
                  <a:schemeClr val="tx2"/>
                </a:solidFill>
                <a:latin typeface="Avant Garde"/>
                <a:ea typeface="+mn-ea"/>
                <a:cs typeface="+mn-cs"/>
              </a:defRPr>
            </a:lvl1pPr>
            <a:lvl2pPr marL="457200" indent="0" algn="ctr" defTabSz="914400" rtl="0" eaLnBrk="1" latinLnBrk="0" hangingPunct="1">
              <a:lnSpc>
                <a:spcPct val="100000"/>
              </a:lnSpc>
              <a:spcBef>
                <a:spcPct val="20000"/>
              </a:spcBef>
              <a:spcAft>
                <a:spcPts val="600"/>
              </a:spcAft>
              <a:buClr>
                <a:schemeClr val="tx1"/>
              </a:buClr>
              <a:buFont typeface="Arial" pitchFamily="34" charset="0"/>
              <a:buNone/>
              <a:defRPr sz="1700" kern="1200" spc="30" baseline="0">
                <a:solidFill>
                  <a:schemeClr val="tx1">
                    <a:tint val="75000"/>
                  </a:schemeClr>
                </a:solidFill>
                <a:latin typeface="Avant Garde"/>
                <a:ea typeface="+mn-ea"/>
                <a:cs typeface="+mn-cs"/>
              </a:defRPr>
            </a:lvl2pPr>
            <a:lvl3pPr marL="914400" indent="0" algn="ctr" defTabSz="914400" rtl="0" eaLnBrk="1" latinLnBrk="0" hangingPunct="1">
              <a:lnSpc>
                <a:spcPct val="100000"/>
              </a:lnSpc>
              <a:spcBef>
                <a:spcPct val="20000"/>
              </a:spcBef>
              <a:spcAft>
                <a:spcPts val="600"/>
              </a:spcAft>
              <a:buClr>
                <a:schemeClr val="tx1"/>
              </a:buClr>
              <a:buFont typeface="Arial" pitchFamily="34" charset="0"/>
              <a:buNone/>
              <a:defRPr sz="1700" kern="1200" spc="30" baseline="0">
                <a:solidFill>
                  <a:schemeClr val="tx1">
                    <a:tint val="75000"/>
                  </a:schemeClr>
                </a:solidFill>
                <a:latin typeface="Avant Garde"/>
                <a:ea typeface="+mn-ea"/>
                <a:cs typeface="+mn-cs"/>
              </a:defRPr>
            </a:lvl3pPr>
            <a:lvl4pPr marL="1371600" indent="0" algn="ctr" defTabSz="914400" rtl="0" eaLnBrk="1" latinLnBrk="0" hangingPunct="1">
              <a:lnSpc>
                <a:spcPct val="100000"/>
              </a:lnSpc>
              <a:spcBef>
                <a:spcPct val="20000"/>
              </a:spcBef>
              <a:spcAft>
                <a:spcPts val="600"/>
              </a:spcAft>
              <a:buClr>
                <a:schemeClr val="tx1"/>
              </a:buClr>
              <a:buFont typeface="Arial" pitchFamily="34" charset="0"/>
              <a:buNone/>
              <a:defRPr sz="1700" kern="1200" spc="30" baseline="0">
                <a:solidFill>
                  <a:schemeClr val="tx1">
                    <a:tint val="75000"/>
                  </a:schemeClr>
                </a:solidFill>
                <a:latin typeface="Avant Garde"/>
                <a:ea typeface="+mn-ea"/>
                <a:cs typeface="+mn-cs"/>
              </a:defRPr>
            </a:lvl4pPr>
            <a:lvl5pPr marL="1828800" indent="0" algn="ctr" defTabSz="914400" rtl="0" eaLnBrk="1" latinLnBrk="0" hangingPunct="1">
              <a:lnSpc>
                <a:spcPct val="100000"/>
              </a:lnSpc>
              <a:spcBef>
                <a:spcPct val="20000"/>
              </a:spcBef>
              <a:spcAft>
                <a:spcPts val="600"/>
              </a:spcAft>
              <a:buClr>
                <a:schemeClr val="tx1"/>
              </a:buClr>
              <a:buFont typeface="Arial" pitchFamily="34" charset="0"/>
              <a:buNone/>
              <a:defRPr sz="1700" kern="1200" spc="30" baseline="0">
                <a:solidFill>
                  <a:schemeClr val="tx1">
                    <a:tint val="75000"/>
                  </a:schemeClr>
                </a:solidFill>
                <a:latin typeface="Avant Garde"/>
                <a:ea typeface="+mn-ea"/>
                <a:cs typeface="+mn-cs"/>
              </a:defRPr>
            </a:lvl5pPr>
            <a:lvl6pPr marL="2286000" indent="0" algn="ctr" defTabSz="914400" rtl="0"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6pPr>
            <a:lvl7pPr marL="2743200" indent="0" algn="ctr" defTabSz="914400" rtl="0"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7pPr>
            <a:lvl8pPr marL="3200400" indent="0" algn="ctr" defTabSz="914400" rtl="0"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8pPr>
            <a:lvl9pPr marL="3657600" indent="0" algn="ctr" defTabSz="914400" rtl="0"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9pPr>
          </a:lstStyle>
          <a:p>
            <a:endParaRPr lang="en-US" sz="2000" i="1" spc="300" smtClean="0">
              <a:cs typeface="Avant Garde"/>
            </a:endParaRPr>
          </a:p>
          <a:p>
            <a:r>
              <a:rPr lang="en-US" sz="2000" i="1" spc="300" smtClean="0">
                <a:cs typeface="Avant Garde"/>
                <a:hlinkClick r:id="rId5"/>
              </a:rPr>
              <a:t>www.iss-casis.org</a:t>
            </a:r>
            <a:endParaRPr lang="en-US" sz="2000" i="1" spc="300" smtClean="0">
              <a:cs typeface="Avant Garde"/>
            </a:endParaRPr>
          </a:p>
          <a:p>
            <a:r>
              <a:rPr lang="en-US" sz="2000" i="1" spc="300" smtClean="0">
                <a:cs typeface="Avant Garde"/>
              </a:rPr>
              <a:t>Twitter: @iss_casis</a:t>
            </a:r>
            <a:endParaRPr lang="en-US" sz="2000" i="1" spc="300" dirty="0">
              <a:cs typeface="Avant Garde"/>
            </a:endParaRPr>
          </a:p>
        </p:txBody>
      </p:sp>
    </p:spTree>
    <p:extLst>
      <p:ext uri="{BB962C8B-B14F-4D97-AF65-F5344CB8AC3E}">
        <p14:creationId xmlns:p14="http://schemas.microsoft.com/office/powerpoint/2010/main" val="1571818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Maximizing value of the ISS</a:t>
            </a:r>
            <a:endParaRPr lang="en-US" dirty="0"/>
          </a:p>
        </p:txBody>
      </p:sp>
      <p:sp>
        <p:nvSpPr>
          <p:cNvPr id="3" name="Content Placeholder 2"/>
          <p:cNvSpPr>
            <a:spLocks noGrp="1"/>
          </p:cNvSpPr>
          <p:nvPr>
            <p:ph sz="quarter" idx="13"/>
          </p:nvPr>
        </p:nvSpPr>
        <p:spPr>
          <a:xfrm>
            <a:off x="457200" y="1143000"/>
            <a:ext cx="4876800" cy="2895600"/>
          </a:xfrm>
        </p:spPr>
        <p:txBody>
          <a:bodyPr>
            <a:noAutofit/>
          </a:bodyPr>
          <a:lstStyle/>
          <a:p>
            <a:r>
              <a:rPr lang="en-US" sz="2000" dirty="0" smtClean="0"/>
              <a:t>CASIS seeks to maximize </a:t>
            </a:r>
            <a:r>
              <a:rPr lang="en-US" sz="2000" dirty="0"/>
              <a:t>the value of the s</a:t>
            </a:r>
            <a:r>
              <a:rPr lang="en-US" sz="2000" dirty="0" smtClean="0"/>
              <a:t>tation to </a:t>
            </a:r>
            <a:r>
              <a:rPr lang="en-US" sz="2000" dirty="0"/>
              <a:t>the n</a:t>
            </a:r>
            <a:r>
              <a:rPr lang="en-US" sz="2000" dirty="0" smtClean="0"/>
              <a:t>ation</a:t>
            </a:r>
          </a:p>
          <a:p>
            <a:endParaRPr lang="en-US" sz="800" dirty="0" smtClean="0"/>
          </a:p>
          <a:p>
            <a:pPr lvl="1"/>
            <a:r>
              <a:rPr lang="en-US" sz="2000" dirty="0" smtClean="0"/>
              <a:t>Fully utilize the Station for basic and applied scientific research</a:t>
            </a:r>
          </a:p>
          <a:p>
            <a:pPr lvl="1"/>
            <a:endParaRPr lang="en-US" sz="800" dirty="0" smtClean="0"/>
          </a:p>
          <a:p>
            <a:pPr lvl="1"/>
            <a:r>
              <a:rPr lang="en-US" sz="2000" dirty="0"/>
              <a:t>I</a:t>
            </a:r>
            <a:r>
              <a:rPr lang="en-US" sz="2000" dirty="0" smtClean="0"/>
              <a:t>nform </a:t>
            </a:r>
            <a:r>
              <a:rPr lang="en-US" sz="2000" dirty="0"/>
              <a:t>the general public </a:t>
            </a:r>
            <a:r>
              <a:rPr lang="en-US" sz="2000" dirty="0" smtClean="0"/>
              <a:t>through outreach on </a:t>
            </a:r>
            <a:r>
              <a:rPr lang="en-US" sz="2000" dirty="0"/>
              <a:t>the opportunities and benefits realized through station</a:t>
            </a:r>
            <a:endParaRPr lang="en-US" sz="2000" dirty="0" smtClean="0"/>
          </a:p>
          <a:p>
            <a:pPr lvl="1">
              <a:spcAft>
                <a:spcPts val="0"/>
              </a:spcAft>
            </a:pPr>
            <a:endParaRPr lang="en-US" sz="800" b="1" dirty="0" smtClean="0"/>
          </a:p>
        </p:txBody>
      </p:sp>
      <p:pic>
        <p:nvPicPr>
          <p:cNvPr id="8" name="Picture 2" descr="http://iss-casis.org/Portals/0/images/casis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152400"/>
            <a:ext cx="1314450" cy="6667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nasa.gov/images/content/173545main_spheres_h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1600200"/>
            <a:ext cx="3022303" cy="2057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7200" y="4343400"/>
            <a:ext cx="8229600" cy="1323439"/>
          </a:xfrm>
          <a:prstGeom prst="rect">
            <a:avLst/>
          </a:prstGeom>
        </p:spPr>
        <p:txBody>
          <a:bodyPr wrap="square">
            <a:spAutoFit/>
          </a:bodyPr>
          <a:lstStyle/>
          <a:p>
            <a:pPr marL="742950" lvl="1" indent="-285750">
              <a:spcBef>
                <a:spcPct val="20000"/>
              </a:spcBef>
              <a:buClr>
                <a:srgbClr val="FFFFFF"/>
              </a:buClr>
              <a:buFont typeface="Arial" pitchFamily="34" charset="0"/>
              <a:buChar char="•"/>
            </a:pPr>
            <a:r>
              <a:rPr lang="en-US" sz="2000" spc="30" dirty="0">
                <a:solidFill>
                  <a:srgbClr val="FFFFFF"/>
                </a:solidFill>
                <a:latin typeface="Avant Garde"/>
              </a:rPr>
              <a:t>Support education efforts that establish the ISS U.S.  National Laboratory as a leading laboratory and environment for science, technology, engineering and mathematics (STEM) education.</a:t>
            </a:r>
          </a:p>
        </p:txBody>
      </p:sp>
      <p:sp>
        <p:nvSpPr>
          <p:cNvPr id="7" name="Rectangle 6"/>
          <p:cNvSpPr/>
          <p:nvPr/>
        </p:nvSpPr>
        <p:spPr>
          <a:xfrm>
            <a:off x="5716154" y="2770811"/>
            <a:ext cx="1447800" cy="900246"/>
          </a:xfrm>
          <a:prstGeom prst="rect">
            <a:avLst/>
          </a:prstGeom>
        </p:spPr>
        <p:txBody>
          <a:bodyPr wrap="square">
            <a:spAutoFit/>
          </a:bodyPr>
          <a:lstStyle/>
          <a:p>
            <a:r>
              <a:rPr lang="en-US" sz="1050" dirty="0">
                <a:solidFill>
                  <a:schemeClr val="bg1"/>
                </a:solidFill>
                <a:latin typeface="Avant Garde"/>
              </a:rPr>
              <a:t>Synchronized Position Hold, Engage, Reorient, Experimental Satellites</a:t>
            </a:r>
          </a:p>
        </p:txBody>
      </p:sp>
    </p:spTree>
    <p:extLst>
      <p:ext uri="{BB962C8B-B14F-4D97-AF65-F5344CB8AC3E}">
        <p14:creationId xmlns:p14="http://schemas.microsoft.com/office/powerpoint/2010/main" val="7143631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7038975" cy="1143000"/>
          </a:xfrm>
        </p:spPr>
        <p:txBody>
          <a:bodyPr/>
          <a:lstStyle/>
          <a:p>
            <a:r>
              <a:rPr lang="en-US" dirty="0" smtClean="0"/>
              <a:t>CASIS EDUCATION</a:t>
            </a:r>
            <a:endParaRPr lang="en-US" dirty="0"/>
          </a:p>
        </p:txBody>
      </p:sp>
      <p:sp>
        <p:nvSpPr>
          <p:cNvPr id="3" name="Content Placeholder 2"/>
          <p:cNvSpPr>
            <a:spLocks noGrp="1"/>
          </p:cNvSpPr>
          <p:nvPr>
            <p:ph sz="quarter" idx="13"/>
          </p:nvPr>
        </p:nvSpPr>
        <p:spPr>
          <a:xfrm>
            <a:off x="457200" y="1143000"/>
            <a:ext cx="8229600" cy="2362200"/>
          </a:xfrm>
        </p:spPr>
        <p:txBody>
          <a:bodyPr>
            <a:normAutofit/>
          </a:bodyPr>
          <a:lstStyle/>
          <a:p>
            <a:pPr lvl="0">
              <a:lnSpc>
                <a:spcPct val="110000"/>
              </a:lnSpc>
            </a:pPr>
            <a:r>
              <a:rPr lang="en-US" sz="2000" dirty="0" smtClean="0"/>
              <a:t>Provide </a:t>
            </a:r>
            <a:r>
              <a:rPr lang="en-US" sz="2000" dirty="0"/>
              <a:t>access </a:t>
            </a:r>
            <a:r>
              <a:rPr lang="en-US" sz="2000" dirty="0" smtClean="0"/>
              <a:t>for </a:t>
            </a:r>
            <a:r>
              <a:rPr lang="en-US" sz="2000" dirty="0"/>
              <a:t>students and educators to the unique environment of the ISS </a:t>
            </a:r>
            <a:r>
              <a:rPr lang="en-US" sz="2000" dirty="0" smtClean="0"/>
              <a:t>U.S. National Laboratory, </a:t>
            </a:r>
            <a:r>
              <a:rPr lang="en-US" sz="2000" dirty="0"/>
              <a:t>creating an extension to the classroom through real-world science </a:t>
            </a:r>
            <a:r>
              <a:rPr lang="en-US" sz="2000" dirty="0" smtClean="0"/>
              <a:t>investigations</a:t>
            </a:r>
          </a:p>
          <a:p>
            <a:pPr lvl="0">
              <a:lnSpc>
                <a:spcPct val="110000"/>
              </a:lnSpc>
            </a:pPr>
            <a:endParaRPr lang="en-US" sz="800" dirty="0" smtClean="0"/>
          </a:p>
          <a:p>
            <a:pPr marL="0" indent="0">
              <a:buNone/>
            </a:pPr>
            <a:endParaRPr lang="en-US" sz="2200" dirty="0"/>
          </a:p>
          <a:p>
            <a:pPr marL="0" indent="0">
              <a:buNone/>
            </a:pPr>
            <a:endParaRPr lang="en-US" dirty="0"/>
          </a:p>
        </p:txBody>
      </p:sp>
      <p:sp>
        <p:nvSpPr>
          <p:cNvPr id="4" name="Rectangle 3"/>
          <p:cNvSpPr/>
          <p:nvPr/>
        </p:nvSpPr>
        <p:spPr>
          <a:xfrm>
            <a:off x="457200" y="2819400"/>
            <a:ext cx="5715000" cy="2837700"/>
          </a:xfrm>
          <a:prstGeom prst="rect">
            <a:avLst/>
          </a:prstGeom>
        </p:spPr>
        <p:txBody>
          <a:bodyPr wrap="square">
            <a:spAutoFit/>
          </a:bodyPr>
          <a:lstStyle/>
          <a:p>
            <a:pPr marL="342900" lvl="0" indent="-342900">
              <a:lnSpc>
                <a:spcPct val="110000"/>
              </a:lnSpc>
              <a:spcBef>
                <a:spcPct val="20000"/>
              </a:spcBef>
              <a:spcAft>
                <a:spcPts val="600"/>
              </a:spcAft>
              <a:buClr>
                <a:srgbClr val="DC9E1F"/>
              </a:buClr>
              <a:buBlip>
                <a:blip r:embed="rId3"/>
              </a:buBlip>
            </a:pPr>
            <a:r>
              <a:rPr lang="en-US" sz="2000" spc="30" dirty="0">
                <a:solidFill>
                  <a:srgbClr val="FFFFFF"/>
                </a:solidFill>
                <a:latin typeface="Avant Garde"/>
              </a:rPr>
              <a:t>Build strategic partnerships that promote STEM literacy and ISS awareness through formal and informal educational settings </a:t>
            </a:r>
          </a:p>
          <a:p>
            <a:pPr marL="342900" lvl="0" indent="-342900">
              <a:lnSpc>
                <a:spcPct val="110000"/>
              </a:lnSpc>
              <a:spcBef>
                <a:spcPct val="20000"/>
              </a:spcBef>
              <a:spcAft>
                <a:spcPts val="600"/>
              </a:spcAft>
              <a:buClr>
                <a:srgbClr val="DC9E1F"/>
              </a:buClr>
              <a:buBlip>
                <a:blip r:embed="rId3"/>
              </a:buBlip>
            </a:pPr>
            <a:endParaRPr lang="en-US" sz="800" spc="30" dirty="0">
              <a:solidFill>
                <a:srgbClr val="FFFFFF"/>
              </a:solidFill>
              <a:latin typeface="Avant Garde"/>
            </a:endParaRPr>
          </a:p>
          <a:p>
            <a:pPr marL="342900" lvl="0" indent="-342900">
              <a:lnSpc>
                <a:spcPct val="110000"/>
              </a:lnSpc>
              <a:spcBef>
                <a:spcPct val="20000"/>
              </a:spcBef>
              <a:spcAft>
                <a:spcPts val="600"/>
              </a:spcAft>
              <a:buClr>
                <a:srgbClr val="DC9E1F"/>
              </a:buClr>
              <a:buBlip>
                <a:blip r:embed="rId3"/>
              </a:buBlip>
            </a:pPr>
            <a:r>
              <a:rPr lang="en-US" sz="2000" spc="30" dirty="0">
                <a:solidFill>
                  <a:srgbClr val="FFFFFF"/>
                </a:solidFill>
                <a:latin typeface="Avant Garde"/>
              </a:rPr>
              <a:t>Reach out to nontraditional demographic groups in novel ways in order to engage students and educators not previously exposed to human spaceflight </a:t>
            </a:r>
          </a:p>
        </p:txBody>
      </p:sp>
      <p:pic>
        <p:nvPicPr>
          <p:cNvPr id="1026" name="Picture 2" descr="http://img2.imagesbn.com/p/9781937548285_p0_v1_s260x420.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8179" y="3148644"/>
            <a:ext cx="2476500" cy="2476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58617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0"/>
            <a:ext cx="3962400" cy="2974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04800" y="0"/>
            <a:ext cx="7010400" cy="1295400"/>
          </a:xfrm>
          <a:prstGeom prst="rect">
            <a:avLst/>
          </a:prstGeom>
        </p:spPr>
        <p:txBody>
          <a:bodyPr vert="horz" lIns="91440" tIns="45720" rIns="91440" bIns="45720" rtlCol="0" anchor="ctr" anchorCtr="0">
            <a:normAutofit/>
          </a:bodyPr>
          <a:lstStyle>
            <a:lvl1pPr algn="ctr">
              <a:spcBef>
                <a:spcPct val="0"/>
              </a:spcBef>
              <a:buNone/>
              <a:defRPr sz="2400" cap="all" spc="50" baseline="0">
                <a:latin typeface="Arial Rounded MT Bold" pitchFamily="34" charset="0"/>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l"/>
            <a:endParaRPr lang="en-US" sz="1800" i="1" cap="none" dirty="0">
              <a:solidFill>
                <a:srgbClr val="FFFFFF"/>
              </a:solidFill>
            </a:endParaRPr>
          </a:p>
        </p:txBody>
      </p:sp>
      <p:pic>
        <p:nvPicPr>
          <p:cNvPr id="7" name="Picture 4" descr="Comparison of Destiny Lab content in 2001, left, and 2002"/>
          <p:cNvPicPr>
            <a:picLocks noChangeAspect="1" noChangeArrowheads="1"/>
          </p:cNvPicPr>
          <p:nvPr/>
        </p:nvPicPr>
        <p:blipFill rotWithShape="1">
          <a:blip r:embed="rId3">
            <a:extLst>
              <a:ext uri="{28A0092B-C50C-407E-A947-70E740481C1C}">
                <a14:useLocalDpi xmlns:a14="http://schemas.microsoft.com/office/drawing/2010/main" val="0"/>
              </a:ext>
            </a:extLst>
          </a:blip>
          <a:srcRect r="50000"/>
          <a:stretch/>
        </p:blipFill>
        <p:spPr bwMode="auto">
          <a:xfrm>
            <a:off x="4343400" y="2064658"/>
            <a:ext cx="2589111" cy="210741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827486" y="4205461"/>
            <a:ext cx="1525688" cy="830997"/>
          </a:xfrm>
          <a:prstGeom prst="rect">
            <a:avLst/>
          </a:prstGeom>
          <a:noFill/>
        </p:spPr>
        <p:txBody>
          <a:bodyPr wrap="square" rtlCol="0">
            <a:spAutoFit/>
          </a:bodyPr>
          <a:lstStyle/>
          <a:p>
            <a:pPr algn="ctr"/>
            <a:r>
              <a:rPr lang="en-US" sz="1200" dirty="0" smtClean="0">
                <a:latin typeface="Avant Garde"/>
              </a:rPr>
              <a:t>Inside Destiny: just after installation and after outfitted for research</a:t>
            </a:r>
            <a:endParaRPr lang="en-US" sz="1200" dirty="0">
              <a:latin typeface="Avant Garde"/>
            </a:endParaRPr>
          </a:p>
        </p:txBody>
      </p:sp>
      <p:sp>
        <p:nvSpPr>
          <p:cNvPr id="3" name="Rectangle 2"/>
          <p:cNvSpPr/>
          <p:nvPr/>
        </p:nvSpPr>
        <p:spPr>
          <a:xfrm>
            <a:off x="152400" y="5253335"/>
            <a:ext cx="4370024" cy="461665"/>
          </a:xfrm>
          <a:prstGeom prst="rect">
            <a:avLst/>
          </a:prstGeom>
        </p:spPr>
        <p:txBody>
          <a:bodyPr wrap="square">
            <a:spAutoFit/>
          </a:bodyPr>
          <a:lstStyle/>
          <a:p>
            <a:pPr lvl="0"/>
            <a:r>
              <a:rPr lang="en-US" sz="1200" dirty="0">
                <a:solidFill>
                  <a:srgbClr val="FFFFFF"/>
                </a:solidFill>
                <a:latin typeface="Avant Garde"/>
              </a:rPr>
              <a:t>Artist’s rendition of a space station research area</a:t>
            </a:r>
          </a:p>
          <a:p>
            <a:pPr lvl="0"/>
            <a:r>
              <a:rPr lang="en-US" sz="1200" i="1" dirty="0">
                <a:solidFill>
                  <a:srgbClr val="FFFFFF"/>
                </a:solidFill>
                <a:latin typeface="Avant Garde"/>
              </a:rPr>
              <a:t>(courtesy of </a:t>
            </a:r>
            <a:r>
              <a:rPr lang="en-US" sz="1200" i="1" dirty="0" err="1">
                <a:solidFill>
                  <a:srgbClr val="FFFFFF"/>
                </a:solidFill>
                <a:latin typeface="Avant Garde"/>
              </a:rPr>
              <a:t>NanoRacks</a:t>
            </a:r>
            <a:r>
              <a:rPr lang="en-US" sz="1200" i="1" dirty="0">
                <a:solidFill>
                  <a:srgbClr val="FFFFFF"/>
                </a:solidFill>
                <a:latin typeface="Avant Garde"/>
              </a:rPr>
              <a:t>)</a:t>
            </a:r>
          </a:p>
        </p:txBody>
      </p:sp>
      <p:sp>
        <p:nvSpPr>
          <p:cNvPr id="4" name="Title 3"/>
          <p:cNvSpPr>
            <a:spLocks noGrp="1"/>
          </p:cNvSpPr>
          <p:nvPr>
            <p:ph type="title"/>
          </p:nvPr>
        </p:nvSpPr>
        <p:spPr/>
        <p:txBody>
          <a:bodyPr/>
          <a:lstStyle/>
          <a:p>
            <a:r>
              <a:rPr lang="en-US" dirty="0" smtClean="0"/>
              <a:t>International Space Station</a:t>
            </a:r>
            <a:endParaRPr lang="en-US" dirty="0"/>
          </a:p>
        </p:txBody>
      </p:sp>
      <p:sp>
        <p:nvSpPr>
          <p:cNvPr id="9" name="Content Placeholder 8"/>
          <p:cNvSpPr>
            <a:spLocks noGrp="1"/>
          </p:cNvSpPr>
          <p:nvPr>
            <p:ph sz="quarter" idx="13"/>
          </p:nvPr>
        </p:nvSpPr>
        <p:spPr>
          <a:xfrm>
            <a:off x="457200" y="1143000"/>
            <a:ext cx="8382000" cy="1066800"/>
          </a:xfrm>
        </p:spPr>
        <p:txBody>
          <a:bodyPr>
            <a:normAutofit/>
          </a:bodyPr>
          <a:lstStyle/>
          <a:p>
            <a:r>
              <a:rPr lang="en-US" sz="2000" dirty="0">
                <a:solidFill>
                  <a:srgbClr val="FFFFFF"/>
                </a:solidFill>
              </a:rPr>
              <a:t>The entire </a:t>
            </a:r>
            <a:r>
              <a:rPr lang="en-US" sz="2000" dirty="0" smtClean="0">
                <a:solidFill>
                  <a:srgbClr val="FFFFFF"/>
                </a:solidFill>
              </a:rPr>
              <a:t>international </a:t>
            </a:r>
            <a:r>
              <a:rPr lang="en-US" sz="2000" dirty="0">
                <a:solidFill>
                  <a:srgbClr val="FFFFFF"/>
                </a:solidFill>
              </a:rPr>
              <a:t>laboratory is the size of a </a:t>
            </a:r>
            <a:r>
              <a:rPr lang="en-US" sz="2000" dirty="0" smtClean="0">
                <a:solidFill>
                  <a:srgbClr val="FFFFFF"/>
                </a:solidFill>
              </a:rPr>
              <a:t>U.S. </a:t>
            </a:r>
            <a:r>
              <a:rPr lang="en-US" sz="2000" dirty="0">
                <a:solidFill>
                  <a:srgbClr val="FFFFFF"/>
                </a:solidFill>
              </a:rPr>
              <a:t>football </a:t>
            </a:r>
            <a:r>
              <a:rPr lang="en-US" sz="2000" dirty="0" smtClean="0">
                <a:solidFill>
                  <a:srgbClr val="FFFFFF"/>
                </a:solidFill>
              </a:rPr>
              <a:t>field, with </a:t>
            </a:r>
            <a:r>
              <a:rPr lang="en-US" sz="2000" dirty="0">
                <a:solidFill>
                  <a:srgbClr val="FFFFFF"/>
                </a:solidFill>
              </a:rPr>
              <a:t>the interior volume </a:t>
            </a:r>
            <a:r>
              <a:rPr lang="en-US" sz="2000" dirty="0" smtClean="0">
                <a:solidFill>
                  <a:srgbClr val="FFFFFF"/>
                </a:solidFill>
              </a:rPr>
              <a:t>of one and a half Boeing </a:t>
            </a:r>
            <a:r>
              <a:rPr lang="en-US" sz="2000" dirty="0">
                <a:solidFill>
                  <a:srgbClr val="FFFFFF"/>
                </a:solidFill>
              </a:rPr>
              <a:t>747 </a:t>
            </a:r>
            <a:r>
              <a:rPr lang="en-US" sz="2000" dirty="0" smtClean="0">
                <a:solidFill>
                  <a:srgbClr val="FFFFFF"/>
                </a:solidFill>
              </a:rPr>
              <a:t>jetliners</a:t>
            </a:r>
            <a:endParaRPr lang="en-US" sz="2000" dirty="0">
              <a:solidFill>
                <a:srgbClr val="FFFFFF"/>
              </a:solidFill>
            </a:endParaRPr>
          </a:p>
        </p:txBody>
      </p:sp>
      <p:pic>
        <p:nvPicPr>
          <p:cNvPr id="12" name="Picture 4" descr="Comparison of Destiny Lab content in 2001, left, and 2002"/>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a:stretch/>
        </p:blipFill>
        <p:spPr bwMode="auto">
          <a:xfrm>
            <a:off x="6353174" y="3455183"/>
            <a:ext cx="2589111" cy="210741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0" y="6519446"/>
            <a:ext cx="1874231" cy="307777"/>
          </a:xfrm>
          <a:prstGeom prst="rect">
            <a:avLst/>
          </a:prstGeom>
          <a:noFill/>
        </p:spPr>
        <p:txBody>
          <a:bodyPr wrap="none" rtlCol="0">
            <a:spAutoFit/>
          </a:bodyPr>
          <a:lstStyle/>
          <a:p>
            <a:r>
              <a:rPr lang="en-US" sz="1400" i="1" dirty="0" smtClean="0"/>
              <a:t>Images courtesy of NASA</a:t>
            </a:r>
            <a:endParaRPr lang="en-US" sz="1400" i="1" dirty="0"/>
          </a:p>
        </p:txBody>
      </p:sp>
    </p:spTree>
    <p:extLst>
      <p:ext uri="{BB962C8B-B14F-4D97-AF65-F5344CB8AC3E}">
        <p14:creationId xmlns:p14="http://schemas.microsoft.com/office/powerpoint/2010/main" val="8742689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nasa.gov/images/content/429387main_s130e012141_hi.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54441" y="2819400"/>
            <a:ext cx="6494159" cy="272017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research environment:</a:t>
            </a:r>
            <a:br>
              <a:rPr lang="en-US" dirty="0" smtClean="0"/>
            </a:br>
            <a:r>
              <a:rPr lang="en-US" i="1" dirty="0" smtClean="0"/>
              <a:t>low earth orbit</a:t>
            </a:r>
            <a:endParaRPr lang="en-US" i="1" dirty="0"/>
          </a:p>
        </p:txBody>
      </p:sp>
      <p:sp>
        <p:nvSpPr>
          <p:cNvPr id="3" name="Content Placeholder 2"/>
          <p:cNvSpPr>
            <a:spLocks noGrp="1"/>
          </p:cNvSpPr>
          <p:nvPr>
            <p:ph sz="quarter" idx="13"/>
          </p:nvPr>
        </p:nvSpPr>
        <p:spPr>
          <a:xfrm>
            <a:off x="457199" y="1371600"/>
            <a:ext cx="5715001" cy="1905000"/>
          </a:xfrm>
        </p:spPr>
        <p:txBody>
          <a:bodyPr>
            <a:noAutofit/>
          </a:bodyPr>
          <a:lstStyle/>
          <a:p>
            <a:pPr>
              <a:spcBef>
                <a:spcPts val="0"/>
              </a:spcBef>
              <a:spcAft>
                <a:spcPts val="0"/>
              </a:spcAft>
            </a:pPr>
            <a:r>
              <a:rPr lang="en-US" sz="2000" dirty="0" smtClean="0"/>
              <a:t>Orbital </a:t>
            </a:r>
            <a:r>
              <a:rPr lang="en-US" sz="2000" dirty="0"/>
              <a:t>path over 90% of Earth’s population </a:t>
            </a:r>
            <a:endParaRPr lang="en-US" sz="2000" dirty="0" smtClean="0"/>
          </a:p>
          <a:p>
            <a:pPr>
              <a:spcBef>
                <a:spcPts val="0"/>
              </a:spcBef>
              <a:spcAft>
                <a:spcPts val="0"/>
              </a:spcAft>
            </a:pPr>
            <a:endParaRPr lang="en-US" sz="2000" dirty="0"/>
          </a:p>
          <a:p>
            <a:pPr>
              <a:spcBef>
                <a:spcPts val="0"/>
              </a:spcBef>
              <a:spcAft>
                <a:spcPts val="0"/>
              </a:spcAft>
            </a:pPr>
            <a:r>
              <a:rPr lang="en-US" sz="2000" dirty="0" smtClean="0"/>
              <a:t>Altitude ~240 </a:t>
            </a:r>
            <a:r>
              <a:rPr lang="en-US" sz="2000" dirty="0"/>
              <a:t>mi (400 km) </a:t>
            </a:r>
            <a:endParaRPr lang="en-US" sz="2000" dirty="0" smtClean="0"/>
          </a:p>
          <a:p>
            <a:pPr>
              <a:spcBef>
                <a:spcPts val="0"/>
              </a:spcBef>
              <a:spcAft>
                <a:spcPts val="0"/>
              </a:spcAft>
            </a:pPr>
            <a:endParaRPr lang="en-US" sz="2000" dirty="0" smtClean="0"/>
          </a:p>
          <a:p>
            <a:pPr>
              <a:spcBef>
                <a:spcPts val="0"/>
              </a:spcBef>
              <a:spcAft>
                <a:spcPts val="0"/>
              </a:spcAft>
            </a:pPr>
            <a:r>
              <a:rPr lang="en-US" sz="2000" dirty="0"/>
              <a:t>Unique </a:t>
            </a:r>
            <a:r>
              <a:rPr lang="en-US" sz="2000" dirty="0" smtClean="0"/>
              <a:t>microgravity environment</a:t>
            </a:r>
          </a:p>
          <a:p>
            <a:pPr marL="0" indent="0">
              <a:spcBef>
                <a:spcPts val="0"/>
              </a:spcBef>
              <a:spcAft>
                <a:spcPts val="0"/>
              </a:spcAft>
              <a:buNone/>
            </a:pPr>
            <a:endParaRPr lang="en-US" sz="2000" dirty="0" smtClean="0"/>
          </a:p>
        </p:txBody>
      </p:sp>
      <p:sp>
        <p:nvSpPr>
          <p:cNvPr id="6" name="TextBox 5"/>
          <p:cNvSpPr txBox="1"/>
          <p:nvPr/>
        </p:nvSpPr>
        <p:spPr>
          <a:xfrm>
            <a:off x="0" y="6550223"/>
            <a:ext cx="1800493" cy="307777"/>
          </a:xfrm>
          <a:prstGeom prst="rect">
            <a:avLst/>
          </a:prstGeom>
          <a:noFill/>
        </p:spPr>
        <p:txBody>
          <a:bodyPr wrap="none" rtlCol="0">
            <a:spAutoFit/>
          </a:bodyPr>
          <a:lstStyle/>
          <a:p>
            <a:r>
              <a:rPr lang="en-US" sz="1400" i="1" dirty="0" smtClean="0"/>
              <a:t>Image courtesy of NASA</a:t>
            </a:r>
            <a:endParaRPr lang="en-US" sz="1400" i="1" dirty="0"/>
          </a:p>
        </p:txBody>
      </p:sp>
    </p:spTree>
    <p:extLst>
      <p:ext uri="{BB962C8B-B14F-4D97-AF65-F5344CB8AC3E}">
        <p14:creationId xmlns:p14="http://schemas.microsoft.com/office/powerpoint/2010/main" val="9737719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send research into space?</a:t>
            </a:r>
            <a:endParaRPr lang="en-US" dirty="0"/>
          </a:p>
        </p:txBody>
      </p:sp>
      <p:sp>
        <p:nvSpPr>
          <p:cNvPr id="3" name="Content Placeholder 2"/>
          <p:cNvSpPr>
            <a:spLocks noGrp="1"/>
          </p:cNvSpPr>
          <p:nvPr>
            <p:ph sz="quarter" idx="13"/>
          </p:nvPr>
        </p:nvSpPr>
        <p:spPr>
          <a:xfrm>
            <a:off x="457200" y="1143000"/>
            <a:ext cx="8229600" cy="967046"/>
          </a:xfrm>
        </p:spPr>
        <p:txBody>
          <a:bodyPr>
            <a:normAutofit/>
          </a:bodyPr>
          <a:lstStyle/>
          <a:p>
            <a:r>
              <a:rPr lang="en-US" sz="2000" dirty="0" smtClean="0"/>
              <a:t>Unique microgravity </a:t>
            </a:r>
            <a:r>
              <a:rPr lang="en-US" sz="2000" dirty="0"/>
              <a:t>e</a:t>
            </a:r>
            <a:r>
              <a:rPr lang="en-US" sz="2000" dirty="0" smtClean="0"/>
              <a:t>nvironment </a:t>
            </a:r>
            <a:r>
              <a:rPr lang="en-US" sz="2000" dirty="0"/>
              <a:t>alters many observable phenomena</a:t>
            </a:r>
          </a:p>
        </p:txBody>
      </p:sp>
      <p:grpSp>
        <p:nvGrpSpPr>
          <p:cNvPr id="4" name="Group 3"/>
          <p:cNvGrpSpPr/>
          <p:nvPr/>
        </p:nvGrpSpPr>
        <p:grpSpPr>
          <a:xfrm>
            <a:off x="3724096" y="3581400"/>
            <a:ext cx="1813165" cy="1905000"/>
            <a:chOff x="6616299" y="1914131"/>
            <a:chExt cx="2101731" cy="2159674"/>
          </a:xfrm>
        </p:grpSpPr>
        <p:grpSp>
          <p:nvGrpSpPr>
            <p:cNvPr id="5" name="Group 4"/>
            <p:cNvGrpSpPr/>
            <p:nvPr/>
          </p:nvGrpSpPr>
          <p:grpSpPr>
            <a:xfrm>
              <a:off x="6633190" y="2175741"/>
              <a:ext cx="2067951" cy="1898064"/>
              <a:chOff x="6633190" y="2175741"/>
              <a:chExt cx="2067951" cy="1898064"/>
            </a:xfrm>
          </p:grpSpPr>
          <p:pic>
            <p:nvPicPr>
              <p:cNvPr id="7" name="Picture 2" descr="http://www.compadre.org/Informal/images/features/flamespacelarg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434" t="8739" r="5723" b="7077"/>
              <a:stretch/>
            </p:blipFill>
            <p:spPr bwMode="auto">
              <a:xfrm>
                <a:off x="6633190" y="2175741"/>
                <a:ext cx="2067951" cy="160371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7838664" y="3816913"/>
                <a:ext cx="567784" cy="253916"/>
              </a:xfrm>
              <a:prstGeom prst="rect">
                <a:avLst/>
              </a:prstGeom>
            </p:spPr>
            <p:txBody>
              <a:bodyPr wrap="none">
                <a:spAutoFit/>
              </a:bodyPr>
              <a:lstStyle/>
              <a:p>
                <a:r>
                  <a:rPr lang="en-US" sz="1050" dirty="0" smtClean="0">
                    <a:latin typeface="Avant Garde"/>
                  </a:rPr>
                  <a:t>Space</a:t>
                </a:r>
                <a:endParaRPr lang="en-US" sz="1050" dirty="0">
                  <a:latin typeface="Avant Garde"/>
                </a:endParaRPr>
              </a:p>
            </p:txBody>
          </p:sp>
          <p:sp>
            <p:nvSpPr>
              <p:cNvPr id="9" name="Rectangle 8"/>
              <p:cNvSpPr/>
              <p:nvPr/>
            </p:nvSpPr>
            <p:spPr>
              <a:xfrm>
                <a:off x="6798394" y="3819889"/>
                <a:ext cx="506870" cy="253916"/>
              </a:xfrm>
              <a:prstGeom prst="rect">
                <a:avLst/>
              </a:prstGeom>
            </p:spPr>
            <p:txBody>
              <a:bodyPr wrap="none">
                <a:spAutoFit/>
              </a:bodyPr>
              <a:lstStyle/>
              <a:p>
                <a:r>
                  <a:rPr lang="en-US" sz="1050" dirty="0" smtClean="0">
                    <a:latin typeface="Avant Garde"/>
                  </a:rPr>
                  <a:t>Earth</a:t>
                </a:r>
              </a:p>
            </p:txBody>
          </p:sp>
        </p:grpSp>
        <p:sp>
          <p:nvSpPr>
            <p:cNvPr id="6" name="Rectangle 5"/>
            <p:cNvSpPr/>
            <p:nvPr/>
          </p:nvSpPr>
          <p:spPr>
            <a:xfrm>
              <a:off x="6616299" y="1914131"/>
              <a:ext cx="2101731" cy="261610"/>
            </a:xfrm>
            <a:prstGeom prst="rect">
              <a:avLst/>
            </a:prstGeom>
          </p:spPr>
          <p:txBody>
            <a:bodyPr wrap="square">
              <a:spAutoFit/>
            </a:bodyPr>
            <a:lstStyle/>
            <a:p>
              <a:pPr algn="ctr"/>
              <a:r>
                <a:rPr lang="en-US" sz="1100" dirty="0" smtClean="0">
                  <a:latin typeface="Avant Garde"/>
                </a:rPr>
                <a:t>Flame structure in space</a:t>
              </a:r>
            </a:p>
          </p:txBody>
        </p:sp>
      </p:grpSp>
      <p:pic>
        <p:nvPicPr>
          <p:cNvPr id="1026" name="Picture 2" descr="In this image provided by NASA astronaut Andre Kuipers watches a bubble in a drop of water as he enjoys the last days of weightlessness. The photo was taken June 24, 2012. Astronauts Oleg Kononenko, Andre Kuipers, Don Pettit are due to return to earth on board the Soyuz TMA-03M set for landing on July 1, 2012. (AP Photo/NASA, Andre Kuipers) Photo: Andre Kuip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28" y="2285999"/>
            <a:ext cx="2688572" cy="178524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Untitled.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31013" y="2318318"/>
            <a:ext cx="2755787" cy="1557906"/>
          </a:xfrm>
          <a:prstGeom prst="rect">
            <a:avLst/>
          </a:prstGeom>
        </p:spPr>
      </p:pic>
      <p:sp>
        <p:nvSpPr>
          <p:cNvPr id="12" name="Rectangle 11"/>
          <p:cNvSpPr/>
          <p:nvPr/>
        </p:nvSpPr>
        <p:spPr>
          <a:xfrm>
            <a:off x="5931013" y="3961193"/>
            <a:ext cx="2755787" cy="261610"/>
          </a:xfrm>
          <a:prstGeom prst="rect">
            <a:avLst/>
          </a:prstGeom>
        </p:spPr>
        <p:txBody>
          <a:bodyPr wrap="square">
            <a:spAutoFit/>
          </a:bodyPr>
          <a:lstStyle/>
          <a:p>
            <a:pPr algn="ctr"/>
            <a:r>
              <a:rPr lang="en-US" sz="1100" dirty="0" smtClean="0">
                <a:latin typeface="Avant Garde"/>
              </a:rPr>
              <a:t>Chris Hadfield, CSA</a:t>
            </a:r>
            <a:r>
              <a:rPr lang="en-US" sz="1050" dirty="0">
                <a:latin typeface="Avant Garde"/>
              </a:rPr>
              <a:t> </a:t>
            </a:r>
          </a:p>
        </p:txBody>
      </p:sp>
      <p:sp>
        <p:nvSpPr>
          <p:cNvPr id="13" name="Rectangle 12"/>
          <p:cNvSpPr/>
          <p:nvPr/>
        </p:nvSpPr>
        <p:spPr>
          <a:xfrm>
            <a:off x="346841" y="4139269"/>
            <a:ext cx="2755787" cy="261610"/>
          </a:xfrm>
          <a:prstGeom prst="rect">
            <a:avLst/>
          </a:prstGeom>
        </p:spPr>
        <p:txBody>
          <a:bodyPr wrap="square">
            <a:spAutoFit/>
          </a:bodyPr>
          <a:lstStyle/>
          <a:p>
            <a:pPr algn="ctr"/>
            <a:r>
              <a:rPr lang="en-US" sz="1100" dirty="0" smtClean="0">
                <a:latin typeface="Avant Garde"/>
              </a:rPr>
              <a:t>Andre </a:t>
            </a:r>
            <a:r>
              <a:rPr lang="en-US" sz="1100" dirty="0" err="1" smtClean="0">
                <a:latin typeface="Avant Garde"/>
              </a:rPr>
              <a:t>Kuipers</a:t>
            </a:r>
            <a:r>
              <a:rPr lang="en-US" sz="1100" dirty="0" smtClean="0">
                <a:latin typeface="Avant Garde"/>
              </a:rPr>
              <a:t>, NASA</a:t>
            </a:r>
            <a:r>
              <a:rPr lang="en-US" sz="1100" dirty="0">
                <a:latin typeface="Avant Garde"/>
              </a:rPr>
              <a:t> </a:t>
            </a:r>
          </a:p>
        </p:txBody>
      </p:sp>
      <p:sp>
        <p:nvSpPr>
          <p:cNvPr id="14" name="TextBox 13"/>
          <p:cNvSpPr txBox="1"/>
          <p:nvPr/>
        </p:nvSpPr>
        <p:spPr>
          <a:xfrm>
            <a:off x="0" y="6550223"/>
            <a:ext cx="1874231" cy="307777"/>
          </a:xfrm>
          <a:prstGeom prst="rect">
            <a:avLst/>
          </a:prstGeom>
          <a:noFill/>
        </p:spPr>
        <p:txBody>
          <a:bodyPr wrap="none" rtlCol="0">
            <a:spAutoFit/>
          </a:bodyPr>
          <a:lstStyle/>
          <a:p>
            <a:r>
              <a:rPr lang="en-US" sz="1400" i="1" dirty="0" smtClean="0"/>
              <a:t>Images courtesy of NASA</a:t>
            </a:r>
            <a:endParaRPr lang="en-US" sz="1400" i="1" dirty="0"/>
          </a:p>
        </p:txBody>
      </p:sp>
    </p:spTree>
    <p:extLst>
      <p:ext uri="{BB962C8B-B14F-4D97-AF65-F5344CB8AC3E}">
        <p14:creationId xmlns:p14="http://schemas.microsoft.com/office/powerpoint/2010/main" val="39891939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CASIS National design challenge Pilot program</a:t>
            </a:r>
            <a:endParaRPr lang="en-US" dirty="0"/>
          </a:p>
        </p:txBody>
      </p:sp>
      <p:sp>
        <p:nvSpPr>
          <p:cNvPr id="3" name="Content Placeholder 2"/>
          <p:cNvSpPr>
            <a:spLocks noGrp="1"/>
          </p:cNvSpPr>
          <p:nvPr>
            <p:ph sz="quarter" idx="13"/>
          </p:nvPr>
        </p:nvSpPr>
        <p:spPr>
          <a:xfrm>
            <a:off x="457200" y="1143000"/>
            <a:ext cx="7924800" cy="4800600"/>
          </a:xfrm>
        </p:spPr>
        <p:txBody>
          <a:bodyPr>
            <a:normAutofit/>
          </a:bodyPr>
          <a:lstStyle/>
          <a:p>
            <a:pPr>
              <a:lnSpc>
                <a:spcPct val="110000"/>
              </a:lnSpc>
            </a:pPr>
            <a:r>
              <a:rPr lang="en-US" sz="2000" dirty="0" smtClean="0"/>
              <a:t>The CASIS National Design Challenge (NDC) will engage educators in inquiry based scientific and engineering practices by designing and building an experiment to be flown on the ISS U.S. National Lab</a:t>
            </a:r>
          </a:p>
          <a:p>
            <a:pPr>
              <a:lnSpc>
                <a:spcPct val="110000"/>
              </a:lnSpc>
            </a:pPr>
            <a:endParaRPr lang="en-US" sz="800" dirty="0" smtClean="0"/>
          </a:p>
          <a:p>
            <a:pPr marL="0" indent="0">
              <a:buNone/>
            </a:pPr>
            <a:endParaRPr lang="en-US" sz="1600" dirty="0"/>
          </a:p>
        </p:txBody>
      </p:sp>
      <p:sp>
        <p:nvSpPr>
          <p:cNvPr id="4" name="Rectangle 3"/>
          <p:cNvSpPr/>
          <p:nvPr/>
        </p:nvSpPr>
        <p:spPr>
          <a:xfrm>
            <a:off x="457200" y="2809792"/>
            <a:ext cx="5638800" cy="2022092"/>
          </a:xfrm>
          <a:prstGeom prst="rect">
            <a:avLst/>
          </a:prstGeom>
        </p:spPr>
        <p:txBody>
          <a:bodyPr wrap="square">
            <a:spAutoFit/>
          </a:bodyPr>
          <a:lstStyle/>
          <a:p>
            <a:pPr marL="342900" lvl="0" indent="-342900">
              <a:lnSpc>
                <a:spcPct val="110000"/>
              </a:lnSpc>
              <a:spcBef>
                <a:spcPct val="20000"/>
              </a:spcBef>
              <a:spcAft>
                <a:spcPts val="600"/>
              </a:spcAft>
              <a:buClr>
                <a:srgbClr val="DC9E1F"/>
              </a:buClr>
              <a:buBlip>
                <a:blip r:embed="rId3"/>
              </a:buBlip>
            </a:pPr>
            <a:r>
              <a:rPr lang="en-US" sz="2000" spc="30" dirty="0">
                <a:solidFill>
                  <a:srgbClr val="FFFFFF"/>
                </a:solidFill>
                <a:latin typeface="Avant Garde"/>
              </a:rPr>
              <a:t>The initial pilot program will take place in three Houston, TX schools: </a:t>
            </a:r>
            <a:r>
              <a:rPr lang="en-US" sz="2000" spc="30" dirty="0" err="1">
                <a:solidFill>
                  <a:srgbClr val="FFFFFF"/>
                </a:solidFill>
                <a:latin typeface="Avant Garde"/>
              </a:rPr>
              <a:t>Awty</a:t>
            </a:r>
            <a:r>
              <a:rPr lang="en-US" sz="2000" spc="30" dirty="0">
                <a:solidFill>
                  <a:srgbClr val="FFFFFF"/>
                </a:solidFill>
                <a:latin typeface="Avant Garde"/>
              </a:rPr>
              <a:t> International School, Cristo Rey Jesuit College Preparatory School and Duchesne Academy of the Sacred Heart School</a:t>
            </a:r>
          </a:p>
          <a:p>
            <a:pPr marL="342900" lvl="0" indent="-342900">
              <a:lnSpc>
                <a:spcPct val="110000"/>
              </a:lnSpc>
              <a:spcBef>
                <a:spcPct val="20000"/>
              </a:spcBef>
              <a:spcAft>
                <a:spcPts val="600"/>
              </a:spcAft>
              <a:buClr>
                <a:srgbClr val="DC9E1F"/>
              </a:buClr>
              <a:buBlip>
                <a:blip r:embed="rId3"/>
              </a:buBlip>
            </a:pPr>
            <a:endParaRPr lang="en-US" sz="800" spc="30" dirty="0">
              <a:solidFill>
                <a:srgbClr val="FFFFFF"/>
              </a:solidFill>
              <a:latin typeface="Avant Garde"/>
            </a:endParaRPr>
          </a:p>
        </p:txBody>
      </p:sp>
      <p:sp>
        <p:nvSpPr>
          <p:cNvPr id="5" name="Rectangle 4"/>
          <p:cNvSpPr/>
          <p:nvPr/>
        </p:nvSpPr>
        <p:spPr>
          <a:xfrm>
            <a:off x="457200" y="4800600"/>
            <a:ext cx="8229600" cy="1107996"/>
          </a:xfrm>
          <a:prstGeom prst="rect">
            <a:avLst/>
          </a:prstGeom>
        </p:spPr>
        <p:txBody>
          <a:bodyPr wrap="square">
            <a:spAutoFit/>
          </a:bodyPr>
          <a:lstStyle/>
          <a:p>
            <a:pPr marL="342900" lvl="0" indent="-342900">
              <a:lnSpc>
                <a:spcPct val="110000"/>
              </a:lnSpc>
              <a:spcBef>
                <a:spcPct val="20000"/>
              </a:spcBef>
              <a:spcAft>
                <a:spcPts val="600"/>
              </a:spcAft>
              <a:buClr>
                <a:srgbClr val="DC9E1F"/>
              </a:buClr>
              <a:buBlip>
                <a:blip r:embed="rId3"/>
              </a:buBlip>
            </a:pPr>
            <a:r>
              <a:rPr lang="en-US" sz="2000" spc="30" dirty="0">
                <a:solidFill>
                  <a:srgbClr val="FFFFFF"/>
                </a:solidFill>
                <a:latin typeface="Avant Garde"/>
              </a:rPr>
              <a:t>The NDC Pilot Program will serve as a “proof of concept” that could be duplicated in other areas of the country before implementing on a national level</a:t>
            </a:r>
          </a:p>
        </p:txBody>
      </p:sp>
      <p:pic>
        <p:nvPicPr>
          <p:cNvPr id="6" name="Picture 2" descr="C:\Users\ewhite.CASIS\Downloads\s132e012215.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5803" b="11998"/>
          <a:stretch/>
        </p:blipFill>
        <p:spPr bwMode="auto">
          <a:xfrm>
            <a:off x="6324600" y="3048000"/>
            <a:ext cx="2564604" cy="1264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5508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C:\Users\ewhite.CASIS\Downloads\s119e010500B.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9181"/>
          <a:stretch/>
        </p:blipFill>
        <p:spPr bwMode="auto">
          <a:xfrm>
            <a:off x="4478994" y="4177625"/>
            <a:ext cx="3979206" cy="24517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Where do we start?</a:t>
            </a:r>
            <a:endParaRPr lang="en-US" dirty="0"/>
          </a:p>
        </p:txBody>
      </p:sp>
      <p:sp>
        <p:nvSpPr>
          <p:cNvPr id="3" name="Content Placeholder 2"/>
          <p:cNvSpPr>
            <a:spLocks noGrp="1"/>
          </p:cNvSpPr>
          <p:nvPr>
            <p:ph sz="quarter" idx="13"/>
          </p:nvPr>
        </p:nvSpPr>
        <p:spPr/>
        <p:txBody>
          <a:bodyPr>
            <a:normAutofit fontScale="92500" lnSpcReduction="10000"/>
          </a:bodyPr>
          <a:lstStyle/>
          <a:p>
            <a:r>
              <a:rPr lang="en-US" sz="2000" dirty="0"/>
              <a:t>Designate a main POC for your </a:t>
            </a:r>
            <a:r>
              <a:rPr lang="en-US" sz="2000" dirty="0" smtClean="0"/>
              <a:t>school</a:t>
            </a:r>
          </a:p>
          <a:p>
            <a:endParaRPr lang="en-US" sz="900" dirty="0" smtClean="0"/>
          </a:p>
          <a:p>
            <a:r>
              <a:rPr lang="en-US" sz="2000" dirty="0" smtClean="0"/>
              <a:t>Purchase </a:t>
            </a:r>
            <a:r>
              <a:rPr lang="en-US" sz="2000" dirty="0" err="1" smtClean="0"/>
              <a:t>ArduLabs</a:t>
            </a:r>
            <a:r>
              <a:rPr lang="en-US" sz="2000" dirty="0" smtClean="0"/>
              <a:t> and 6 months of technical support from Infinity Aerospace with CASIS grant funds</a:t>
            </a:r>
          </a:p>
          <a:p>
            <a:endParaRPr lang="en-US" sz="900" dirty="0" smtClean="0"/>
          </a:p>
          <a:p>
            <a:r>
              <a:rPr lang="en-US" sz="2000" dirty="0" smtClean="0"/>
              <a:t>Attend Professional Development Workshops provided by CASIS and our industry partners</a:t>
            </a:r>
          </a:p>
          <a:p>
            <a:endParaRPr lang="en-US" sz="900" dirty="0" smtClean="0"/>
          </a:p>
          <a:p>
            <a:r>
              <a:rPr lang="en-US" sz="2000" dirty="0" smtClean="0"/>
              <a:t>Design experiment to fit inside a 1U ArduLab</a:t>
            </a:r>
          </a:p>
          <a:p>
            <a:endParaRPr lang="en-US" sz="900" dirty="0" smtClean="0"/>
          </a:p>
          <a:p>
            <a:r>
              <a:rPr lang="en-US" sz="2000" dirty="0" smtClean="0"/>
              <a:t>Sensors, actuators, etc. can be purchased from Spark Fun Electronics with </a:t>
            </a:r>
            <a:r>
              <a:rPr lang="en-US" sz="2000" dirty="0"/>
              <a:t>CASIS grant </a:t>
            </a:r>
            <a:r>
              <a:rPr lang="en-US" sz="2000" dirty="0" smtClean="0"/>
              <a:t>funds</a:t>
            </a:r>
          </a:p>
          <a:p>
            <a:endParaRPr lang="en-US" sz="900" b="1" dirty="0" smtClean="0"/>
          </a:p>
          <a:p>
            <a:r>
              <a:rPr lang="en-US" sz="2000" b="1" dirty="0" smtClean="0"/>
              <a:t>ASK </a:t>
            </a:r>
            <a:r>
              <a:rPr lang="en-US" sz="2000" b="1" dirty="0"/>
              <a:t>LOTS OF QUESTIONS</a:t>
            </a:r>
            <a:r>
              <a:rPr lang="en-US" sz="2000" b="1" dirty="0" smtClean="0"/>
              <a:t>!</a:t>
            </a:r>
          </a:p>
          <a:p>
            <a:endParaRPr lang="en-US" sz="900" b="1" dirty="0" smtClean="0"/>
          </a:p>
          <a:p>
            <a:r>
              <a:rPr lang="en-US" sz="2000" dirty="0" smtClean="0"/>
              <a:t>Provide feedback</a:t>
            </a:r>
            <a:endParaRPr lang="en-US" sz="2000" dirty="0"/>
          </a:p>
        </p:txBody>
      </p:sp>
      <p:pic>
        <p:nvPicPr>
          <p:cNvPr id="5" name="Picture 2" descr="http://iss-casis.org/Portals/0/images/casis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152408"/>
            <a:ext cx="1314450" cy="666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1462644"/>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25592</TotalTime>
  <Words>1975</Words>
  <Application>Microsoft Office PowerPoint</Application>
  <PresentationFormat>On-screen Show (4:3)</PresentationFormat>
  <Paragraphs>256</Paragraphs>
  <Slides>24</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Andalus</vt:lpstr>
      <vt:lpstr>Arial</vt:lpstr>
      <vt:lpstr>Arial Narrow</vt:lpstr>
      <vt:lpstr>Arial Rounded MT Bold</vt:lpstr>
      <vt:lpstr>Avant Garde</vt:lpstr>
      <vt:lpstr>Calibri</vt:lpstr>
      <vt:lpstr>Horizon</vt:lpstr>
      <vt:lpstr> The Center for the Advancement of Science in Space </vt:lpstr>
      <vt:lpstr>International Space Station </vt:lpstr>
      <vt:lpstr>Maximizing value of the ISS</vt:lpstr>
      <vt:lpstr>CASIS EDUCATION</vt:lpstr>
      <vt:lpstr>International Space Station</vt:lpstr>
      <vt:lpstr>The research environment: low earth orbit</vt:lpstr>
      <vt:lpstr>Why send research into space?</vt:lpstr>
      <vt:lpstr>CASIS National design challenge Pilot program</vt:lpstr>
      <vt:lpstr>Where do we start?</vt:lpstr>
      <vt:lpstr>Professional Development</vt:lpstr>
      <vt:lpstr>NDC Pilot Program website</vt:lpstr>
      <vt:lpstr>The ardulab </vt:lpstr>
      <vt:lpstr>Ideas for space research on the ISS</vt:lpstr>
      <vt:lpstr>1U Student experiments </vt:lpstr>
      <vt:lpstr>How will my Experiment get into Space?</vt:lpstr>
      <vt:lpstr>Timeline for National Design challenge Pilot Program</vt:lpstr>
      <vt:lpstr>Introduction to NDC Mentor Alli Westover</vt:lpstr>
      <vt:lpstr>Project Development Timeline</vt:lpstr>
      <vt:lpstr>Continuation of Project Timeline</vt:lpstr>
      <vt:lpstr>Payload integration</vt:lpstr>
      <vt:lpstr>Payload integration requirements</vt:lpstr>
      <vt:lpstr>Payload safety</vt:lpstr>
      <vt:lpstr>Flight preparation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White</dc:creator>
  <cp:lastModifiedBy>Alli Westover</cp:lastModifiedBy>
  <cp:revision>792</cp:revision>
  <cp:lastPrinted>2013-08-05T03:47:56Z</cp:lastPrinted>
  <dcterms:created xsi:type="dcterms:W3CDTF">2013-03-12T15:49:39Z</dcterms:created>
  <dcterms:modified xsi:type="dcterms:W3CDTF">2013-08-05T04:04:41Z</dcterms:modified>
</cp:coreProperties>
</file>