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8" r:id="rId1"/>
  </p:sldMasterIdLst>
  <p:sldIdLst>
    <p:sldId id="263" r:id="rId2"/>
    <p:sldId id="257" r:id="rId3"/>
    <p:sldId id="258" r:id="rId4"/>
    <p:sldId id="259" r:id="rId5"/>
    <p:sldId id="260" r:id="rId6"/>
    <p:sldId id="261" r:id="rId7"/>
    <p:sldId id="262"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94660"/>
  </p:normalViewPr>
  <p:slideViewPr>
    <p:cSldViewPr snapToGrid="0">
      <p:cViewPr varScale="1">
        <p:scale>
          <a:sx n="13" d="100"/>
          <a:sy n="13" d="100"/>
        </p:scale>
        <p:origin x="10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11/15/2013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747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11/15/2013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36634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11/15/2013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4637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11/15/2013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0714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171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11/15/2013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5786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11/15/2013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468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11/15/2013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338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11/15/2013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226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11/15/2013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2183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11/15/2013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071351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smtClean="0"/>
              <a:pPr/>
              <a:t>11/15/2013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269080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Gill Sans MT Condensed" panose="020B0506020104020203" pitchFamily="34" charset="0"/>
              </a:rPr>
              <a:t>The Effects of Microgravity and Light Wavelength on Plant Growth in an </a:t>
            </a:r>
            <a:r>
              <a:rPr lang="en-US" dirty="0" err="1" smtClean="0">
                <a:solidFill>
                  <a:schemeClr val="bg1"/>
                </a:solidFill>
                <a:latin typeface="Gill Sans MT Condensed" panose="020B0506020104020203" pitchFamily="34" charset="0"/>
              </a:rPr>
              <a:t>ArduLab</a:t>
            </a:r>
            <a:endParaRPr lang="en-US" dirty="0">
              <a:solidFill>
                <a:schemeClr val="bg1"/>
              </a:solidFill>
              <a:latin typeface="Gill Sans MT Condensed" panose="020B0506020104020203" pitchFamily="34" charset="0"/>
            </a:endParaRPr>
          </a:p>
        </p:txBody>
      </p:sp>
      <p:sp>
        <p:nvSpPr>
          <p:cNvPr id="3" name="Text Placeholder 2"/>
          <p:cNvSpPr>
            <a:spLocks noGrp="1"/>
          </p:cNvSpPr>
          <p:nvPr>
            <p:ph type="body" idx="1"/>
          </p:nvPr>
        </p:nvSpPr>
        <p:spPr/>
        <p:txBody>
          <a:bodyPr/>
          <a:lstStyle/>
          <a:p>
            <a:r>
              <a:rPr lang="en-US" dirty="0" smtClean="0">
                <a:latin typeface="Gill Sans MT Condensed" panose="020B0506020104020203" pitchFamily="34" charset="0"/>
              </a:rPr>
              <a:t>Duchesne Academy of the Sacred Heart 8</a:t>
            </a:r>
            <a:r>
              <a:rPr lang="en-US" baseline="30000" dirty="0" smtClean="0">
                <a:latin typeface="Gill Sans MT Condensed" panose="020B0506020104020203" pitchFamily="34" charset="0"/>
              </a:rPr>
              <a:t>th</a:t>
            </a:r>
            <a:r>
              <a:rPr lang="en-US" dirty="0" smtClean="0">
                <a:latin typeface="Gill Sans MT Condensed" panose="020B0506020104020203" pitchFamily="34" charset="0"/>
              </a:rPr>
              <a:t> Grade </a:t>
            </a:r>
          </a:p>
          <a:p>
            <a:r>
              <a:rPr lang="en-US" dirty="0" smtClean="0">
                <a:latin typeface="Gill Sans MT Condensed" panose="020B0506020104020203" pitchFamily="34" charset="0"/>
              </a:rPr>
              <a:t>2013-2014</a:t>
            </a:r>
            <a:endParaRPr lang="en-US" dirty="0">
              <a:latin typeface="Gill Sans MT Condensed" panose="020B0506020104020203" pitchFamily="34"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092" y="5838683"/>
            <a:ext cx="3791479" cy="1019317"/>
          </a:xfrm>
          <a:prstGeom prst="rect">
            <a:avLst/>
          </a:prstGeom>
        </p:spPr>
      </p:pic>
      <p:pic>
        <p:nvPicPr>
          <p:cNvPr id="5" name="Picture 4"/>
          <p:cNvPicPr>
            <a:picLocks noChangeAspect="1"/>
          </p:cNvPicPr>
          <p:nvPr/>
        </p:nvPicPr>
        <p:blipFill>
          <a:blip r:embed="rId3"/>
          <a:stretch>
            <a:fillRect/>
          </a:stretch>
        </p:blipFill>
        <p:spPr>
          <a:xfrm>
            <a:off x="9199383" y="1833183"/>
            <a:ext cx="2675941" cy="2854336"/>
          </a:xfrm>
          <a:prstGeom prst="rect">
            <a:avLst/>
          </a:prstGeom>
        </p:spPr>
      </p:pic>
    </p:spTree>
    <p:extLst>
      <p:ext uri="{BB962C8B-B14F-4D97-AF65-F5344CB8AC3E}">
        <p14:creationId xmlns:p14="http://schemas.microsoft.com/office/powerpoint/2010/main" val="297438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530013"/>
            <a:ext cx="10772775" cy="1658198"/>
          </a:xfrm>
          <a:solidFill>
            <a:srgbClr val="00B050"/>
          </a:solidFill>
        </p:spPr>
        <p:txBody>
          <a:bodyPr>
            <a:normAutofit/>
          </a:bodyPr>
          <a:lstStyle/>
          <a:p>
            <a:r>
              <a:rPr lang="en-US" sz="6600" dirty="0" smtClean="0">
                <a:solidFill>
                  <a:schemeClr val="bg1"/>
                </a:solidFill>
                <a:latin typeface="Gill Sans MT Condensed" panose="020B0506020104020203" pitchFamily="34" charset="0"/>
              </a:rPr>
              <a:t>Hypothesis </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a:noFill/>
        </p:spPr>
        <p:txBody>
          <a:bodyPr>
            <a:normAutofit/>
          </a:bodyPr>
          <a:lstStyle/>
          <a:p>
            <a:pPr>
              <a:buFont typeface="Arial" panose="020B0604020202020204" pitchFamily="34" charset="0"/>
              <a:buChar char="•"/>
            </a:pPr>
            <a:r>
              <a:rPr lang="en-US" sz="3200" dirty="0" smtClean="0">
                <a:latin typeface="Gill Sans MT Condensed" panose="020B0506020104020203" pitchFamily="34" charset="0"/>
              </a:rPr>
              <a:t>If pea shoots are exposed to microgravity and different combinations of red and blue light wavelengths, then the plants will demonstrate the most growth on the side  with the ratio of three red to one blue super-bright LED light, because red light has the longest wavelength, is bent the least, and moves the slowest, so the plant would be able to absorb the light more effectively.</a:t>
            </a:r>
            <a:endParaRPr lang="en-US" sz="3200" dirty="0">
              <a:latin typeface="Gill Sans MT Condensed" panose="020B05060201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010" y="4004937"/>
            <a:ext cx="3447824" cy="2585868"/>
          </a:xfrm>
          <a:prstGeom prst="rect">
            <a:avLst/>
          </a:prstGeom>
        </p:spPr>
      </p:pic>
    </p:spTree>
    <p:extLst>
      <p:ext uri="{BB962C8B-B14F-4D97-AF65-F5344CB8AC3E}">
        <p14:creationId xmlns:p14="http://schemas.microsoft.com/office/powerpoint/2010/main" val="351007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04" y="353482"/>
            <a:ext cx="10772775" cy="1658198"/>
          </a:xfrm>
        </p:spPr>
        <p:txBody>
          <a:bodyPr>
            <a:normAutofit/>
          </a:bodyPr>
          <a:lstStyle/>
          <a:p>
            <a:r>
              <a:rPr lang="en-US" sz="6600" dirty="0" smtClean="0">
                <a:solidFill>
                  <a:schemeClr val="bg1"/>
                </a:solidFill>
                <a:latin typeface="Gill Sans MT Condensed" panose="020B0506020104020203" pitchFamily="34" charset="0"/>
              </a:rPr>
              <a:t>Investigation, Goals, and Objectives</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a:xfrm>
            <a:off x="554354" y="2011680"/>
            <a:ext cx="10753725" cy="3766185"/>
          </a:xfrm>
        </p:spPr>
        <p:txBody>
          <a:bodyPr/>
          <a:lstStyle/>
          <a:p>
            <a:pPr>
              <a:buFont typeface="Arial" panose="020B0604020202020204" pitchFamily="34" charset="0"/>
              <a:buChar char="•"/>
            </a:pPr>
            <a:r>
              <a:rPr lang="en-US" sz="3200" dirty="0" smtClean="0">
                <a:latin typeface="Gill Sans MT Condensed" panose="020B0506020104020203" pitchFamily="34" charset="0"/>
              </a:rPr>
              <a:t> Our investigation is to discover which variation of blue and red wavelengths will cause pea shoots to grow the fastest in a microgravity environment </a:t>
            </a:r>
          </a:p>
          <a:p>
            <a:pPr>
              <a:buFont typeface="Arial" panose="020B0604020202020204" pitchFamily="34" charset="0"/>
              <a:buChar char="•"/>
            </a:pPr>
            <a:r>
              <a:rPr lang="en-US" sz="3200" dirty="0" smtClean="0">
                <a:latin typeface="Gill Sans MT Condensed" panose="020B0506020104020203" pitchFamily="34" charset="0"/>
              </a:rPr>
              <a:t>Our objective is to learn more about the effects of light wavelength and microgravity on plant growth through our research and experiment </a:t>
            </a:r>
          </a:p>
          <a:p>
            <a:pPr>
              <a:buFont typeface="Arial" panose="020B0604020202020204" pitchFamily="34" charset="0"/>
              <a:buChar char="•"/>
            </a:pPr>
            <a:r>
              <a:rPr lang="en-US" sz="3200" dirty="0" smtClean="0">
                <a:latin typeface="Gill Sans MT Condensed" panose="020B0506020104020203" pitchFamily="34" charset="0"/>
              </a:rPr>
              <a:t>Our final goal is for our research to help the advancement of plant growth and food production for long-duration space flight </a:t>
            </a:r>
          </a:p>
          <a:p>
            <a:pPr>
              <a:buFont typeface="Arial" panose="020B0604020202020204" pitchFamily="34" charset="0"/>
              <a:buChar char="•"/>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612" y="4607626"/>
            <a:ext cx="2894349" cy="2161829"/>
          </a:xfrm>
          <a:prstGeom prst="rect">
            <a:avLst/>
          </a:prstGeom>
        </p:spPr>
      </p:pic>
    </p:spTree>
    <p:extLst>
      <p:ext uri="{BB962C8B-B14F-4D97-AF65-F5344CB8AC3E}">
        <p14:creationId xmlns:p14="http://schemas.microsoft.com/office/powerpoint/2010/main" val="1838949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chemeClr val="bg1"/>
                </a:solidFill>
                <a:latin typeface="Gill Sans MT Condensed" panose="020B0506020104020203" pitchFamily="34" charset="0"/>
              </a:rPr>
              <a:t>Measurements Approach </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a:xfrm>
            <a:off x="657224" y="2486693"/>
            <a:ext cx="10753725" cy="3766185"/>
          </a:xfrm>
        </p:spPr>
        <p:txBody>
          <a:bodyPr>
            <a:normAutofit/>
          </a:bodyPr>
          <a:lstStyle/>
          <a:p>
            <a:pPr>
              <a:buFont typeface="Arial" panose="020B0604020202020204" pitchFamily="34" charset="0"/>
              <a:buChar char="•"/>
            </a:pPr>
            <a:r>
              <a:rPr lang="en-US" sz="3200" dirty="0" smtClean="0">
                <a:latin typeface="Gill Sans MT Condensed" panose="020B0506020104020203" pitchFamily="34" charset="0"/>
              </a:rPr>
              <a:t>We plan to measure the growth of the plants through a grid system put on the divider and the walls of the </a:t>
            </a:r>
            <a:r>
              <a:rPr lang="en-US" sz="3200" dirty="0" err="1" smtClean="0">
                <a:latin typeface="Gill Sans MT Condensed" panose="020B0506020104020203" pitchFamily="34" charset="0"/>
              </a:rPr>
              <a:t>ArduLab</a:t>
            </a:r>
            <a:r>
              <a:rPr lang="en-US" sz="3200" dirty="0" smtClean="0">
                <a:latin typeface="Gill Sans MT Condensed" panose="020B0506020104020203" pitchFamily="34" charset="0"/>
              </a:rPr>
              <a:t> </a:t>
            </a:r>
          </a:p>
          <a:p>
            <a:pPr>
              <a:buFont typeface="Arial" panose="020B0604020202020204" pitchFamily="34" charset="0"/>
              <a:buChar char="•"/>
            </a:pPr>
            <a:r>
              <a:rPr lang="en-US" sz="3200" dirty="0" smtClean="0">
                <a:latin typeface="Gill Sans MT Condensed" panose="020B0506020104020203" pitchFamily="34" charset="0"/>
              </a:rPr>
              <a:t>The grid will be marked off in 2 millimeter increments</a:t>
            </a:r>
          </a:p>
          <a:p>
            <a:pPr>
              <a:buFont typeface="Arial" panose="020B0604020202020204" pitchFamily="34" charset="0"/>
              <a:buChar char="•"/>
            </a:pPr>
            <a:r>
              <a:rPr lang="en-US" sz="3200" dirty="0" smtClean="0">
                <a:latin typeface="Gill Sans MT Condensed" panose="020B0506020104020203" pitchFamily="34" charset="0"/>
              </a:rPr>
              <a:t>The cameras will photograph the progress three times every day while on the ISS</a:t>
            </a:r>
            <a:endParaRPr lang="en-US" sz="3200" dirty="0">
              <a:latin typeface="Gill Sans MT Condensed" panose="020B05060201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008" y="249968"/>
            <a:ext cx="2762992" cy="2072244"/>
          </a:xfrm>
          <a:prstGeom prst="rect">
            <a:avLst/>
          </a:prstGeom>
        </p:spPr>
      </p:pic>
    </p:spTree>
    <p:extLst>
      <p:ext uri="{BB962C8B-B14F-4D97-AF65-F5344CB8AC3E}">
        <p14:creationId xmlns:p14="http://schemas.microsoft.com/office/powerpoint/2010/main" val="1083982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chemeClr val="bg1"/>
                </a:solidFill>
                <a:latin typeface="Gill Sans MT Condensed" panose="020B0506020104020203" pitchFamily="34" charset="0"/>
              </a:rPr>
              <a:t>Importance and Reason for ISS</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smtClean="0">
                <a:latin typeface="Gill Sans MT Condensed" panose="020B0506020104020203" pitchFamily="34" charset="0"/>
              </a:rPr>
              <a:t>Our experiment is important for the advancement of plant growth in space for long-duration space flight</a:t>
            </a:r>
          </a:p>
          <a:p>
            <a:pPr>
              <a:buFont typeface="Arial" panose="020B0604020202020204" pitchFamily="34" charset="0"/>
              <a:buChar char="•"/>
            </a:pPr>
            <a:r>
              <a:rPr lang="en-US" sz="3200" dirty="0" smtClean="0">
                <a:latin typeface="Gill Sans MT Condensed" panose="020B0506020104020203" pitchFamily="34" charset="0"/>
              </a:rPr>
              <a:t>The ISS is now a national laboratory and the only location where it would be </a:t>
            </a:r>
            <a:r>
              <a:rPr lang="en-US" sz="3200" dirty="0">
                <a:latin typeface="Gill Sans MT Condensed" panose="020B0506020104020203" pitchFamily="34" charset="0"/>
              </a:rPr>
              <a:t>f</a:t>
            </a:r>
            <a:r>
              <a:rPr lang="en-US" sz="3200" dirty="0" smtClean="0">
                <a:latin typeface="Gill Sans MT Condensed" panose="020B0506020104020203" pitchFamily="34" charset="0"/>
              </a:rPr>
              <a:t>easible to conduct this experiment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026" y="3639002"/>
            <a:ext cx="6078071" cy="3019187"/>
          </a:xfrm>
          <a:prstGeom prst="rect">
            <a:avLst/>
          </a:prstGeom>
        </p:spPr>
      </p:pic>
    </p:spTree>
    <p:extLst>
      <p:ext uri="{BB962C8B-B14F-4D97-AF65-F5344CB8AC3E}">
        <p14:creationId xmlns:p14="http://schemas.microsoft.com/office/powerpoint/2010/main" val="790195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317395"/>
            <a:ext cx="10772775" cy="1658198"/>
          </a:xfrm>
        </p:spPr>
        <p:txBody>
          <a:bodyPr>
            <a:noAutofit/>
          </a:bodyPr>
          <a:lstStyle/>
          <a:p>
            <a:r>
              <a:rPr lang="en-US" sz="6600" dirty="0" smtClean="0">
                <a:solidFill>
                  <a:schemeClr val="bg1"/>
                </a:solidFill>
                <a:latin typeface="Gill Sans MT Condensed" panose="020B0506020104020203" pitchFamily="34" charset="0"/>
              </a:rPr>
              <a:t>Expected Results and how they will Advance the Field</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a:xfrm>
            <a:off x="657224" y="3091815"/>
            <a:ext cx="10753725" cy="3766185"/>
          </a:xfrm>
        </p:spPr>
        <p:txBody>
          <a:bodyPr>
            <a:normAutofit/>
          </a:bodyPr>
          <a:lstStyle/>
          <a:p>
            <a:pPr>
              <a:buFont typeface="Arial" panose="020B0604020202020204" pitchFamily="34" charset="0"/>
              <a:buChar char="•"/>
            </a:pPr>
            <a:r>
              <a:rPr lang="en-US" sz="3200" dirty="0" smtClean="0">
                <a:latin typeface="Gill Sans MT Condensed" panose="020B0506020104020203" pitchFamily="34" charset="0"/>
              </a:rPr>
              <a:t>We expect that the plants will germinate and grow on both sides of the </a:t>
            </a:r>
            <a:r>
              <a:rPr lang="en-US" sz="3200" dirty="0" err="1" smtClean="0">
                <a:latin typeface="Gill Sans MT Condensed" panose="020B0506020104020203" pitchFamily="34" charset="0"/>
              </a:rPr>
              <a:t>ArduLab</a:t>
            </a:r>
            <a:endParaRPr lang="en-US" sz="3200" dirty="0" smtClean="0">
              <a:latin typeface="Gill Sans MT Condensed" panose="020B0506020104020203" pitchFamily="34" charset="0"/>
            </a:endParaRPr>
          </a:p>
          <a:p>
            <a:pPr>
              <a:buFont typeface="Arial" panose="020B0604020202020204" pitchFamily="34" charset="0"/>
              <a:buChar char="•"/>
            </a:pPr>
            <a:r>
              <a:rPr lang="en-US" sz="3200" dirty="0" smtClean="0">
                <a:latin typeface="Gill Sans MT Condensed" panose="020B0506020104020203" pitchFamily="34" charset="0"/>
              </a:rPr>
              <a:t>The shoots will grow towards the lights</a:t>
            </a:r>
          </a:p>
          <a:p>
            <a:pPr>
              <a:buFont typeface="Arial" panose="020B0604020202020204" pitchFamily="34" charset="0"/>
              <a:buChar char="•"/>
            </a:pPr>
            <a:r>
              <a:rPr lang="en-US" sz="3200" dirty="0" smtClean="0">
                <a:latin typeface="Gill Sans MT Condensed" panose="020B0506020104020203" pitchFamily="34" charset="0"/>
              </a:rPr>
              <a:t>The roots will spread out in all directions</a:t>
            </a:r>
          </a:p>
          <a:p>
            <a:pPr>
              <a:buFont typeface="Arial" panose="020B0604020202020204" pitchFamily="34" charset="0"/>
              <a:buChar char="•"/>
            </a:pPr>
            <a:r>
              <a:rPr lang="en-US" sz="3200" dirty="0" smtClean="0">
                <a:latin typeface="Gill Sans MT Condensed" panose="020B0506020104020203" pitchFamily="34" charset="0"/>
              </a:rPr>
              <a:t>It will help in creating space gardens and using the least amount of energy to produce the greatest amount of edible plants</a:t>
            </a:r>
            <a:endParaRPr lang="en-US" sz="3200" dirty="0">
              <a:latin typeface="Gill Sans MT Condensed" panose="020B0506020104020203" pitchFamily="34" charset="0"/>
            </a:endParaRPr>
          </a:p>
          <a:p>
            <a:pPr marL="0" indent="0">
              <a:buNone/>
            </a:pPr>
            <a:r>
              <a:rPr lang="en-US" sz="3200" dirty="0" smtClean="0">
                <a:latin typeface="Gill Sans MT Condensed" panose="020B0506020104020203" pitchFamily="34" charset="0"/>
              </a:rPr>
              <a:t> </a:t>
            </a:r>
            <a:endParaRPr lang="en-US" sz="3200" dirty="0">
              <a:latin typeface="Gill Sans MT Condensed" panose="020B05060201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079" y="1078428"/>
            <a:ext cx="2268187" cy="2013387"/>
          </a:xfrm>
          <a:prstGeom prst="rect">
            <a:avLst/>
          </a:prstGeom>
        </p:spPr>
      </p:pic>
    </p:spTree>
    <p:extLst>
      <p:ext uri="{BB962C8B-B14F-4D97-AF65-F5344CB8AC3E}">
        <p14:creationId xmlns:p14="http://schemas.microsoft.com/office/powerpoint/2010/main" val="1992712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solidFill>
                  <a:schemeClr val="bg1"/>
                </a:solidFill>
                <a:latin typeface="Gill Sans MT Condensed" panose="020B0506020104020203" pitchFamily="34" charset="0"/>
              </a:rPr>
              <a:t>Earth Benefits and Spin-off Applications </a:t>
            </a:r>
            <a:endParaRPr lang="en-US" sz="6600" dirty="0">
              <a:solidFill>
                <a:schemeClr val="bg1"/>
              </a:solidFill>
              <a:latin typeface="Gill Sans MT Condensed" panose="020B0506020104020203" pitchFamily="34"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smtClean="0">
                <a:latin typeface="Gill Sans MT Condensed" panose="020B0506020104020203" pitchFamily="34" charset="0"/>
              </a:rPr>
              <a:t>Our data will benefit people all over the world without adequate sunlight by giving them a different option for growing plants</a:t>
            </a:r>
          </a:p>
          <a:p>
            <a:pPr>
              <a:buFont typeface="Arial" panose="020B0604020202020204" pitchFamily="34" charset="0"/>
              <a:buChar char="•"/>
            </a:pPr>
            <a:r>
              <a:rPr lang="en-US" sz="3200" dirty="0" smtClean="0">
                <a:latin typeface="Gill Sans MT Condensed" panose="020B0506020104020203" pitchFamily="34" charset="0"/>
              </a:rPr>
              <a:t>This experiment will assist with crop production in greenhouses by informing people which lights would be the most beneficial in growing plants</a:t>
            </a:r>
            <a:endParaRPr lang="en-US" sz="3200" dirty="0">
              <a:latin typeface="Gill Sans MT Condensed" panose="020B0506020104020203" pitchFamily="34" charset="0"/>
            </a:endParaRPr>
          </a:p>
        </p:txBody>
      </p:sp>
      <p:pic>
        <p:nvPicPr>
          <p:cNvPr id="5" name="Picture 4"/>
          <p:cNvPicPr>
            <a:picLocks noChangeAspect="1"/>
          </p:cNvPicPr>
          <p:nvPr/>
        </p:nvPicPr>
        <p:blipFill>
          <a:blip r:embed="rId2"/>
          <a:stretch>
            <a:fillRect/>
          </a:stretch>
        </p:blipFill>
        <p:spPr>
          <a:xfrm>
            <a:off x="8213766" y="3669878"/>
            <a:ext cx="3007286" cy="2960297"/>
          </a:xfrm>
          <a:prstGeom prst="rect">
            <a:avLst/>
          </a:prstGeom>
        </p:spPr>
      </p:pic>
    </p:spTree>
    <p:extLst>
      <p:ext uri="{BB962C8B-B14F-4D97-AF65-F5344CB8AC3E}">
        <p14:creationId xmlns:p14="http://schemas.microsoft.com/office/powerpoint/2010/main" val="2599897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572414" y="860883"/>
            <a:ext cx="6803079" cy="5081313"/>
          </a:xfrm>
        </p:spPr>
      </p:pic>
    </p:spTree>
    <p:extLst>
      <p:ext uri="{BB962C8B-B14F-4D97-AF65-F5344CB8AC3E}">
        <p14:creationId xmlns:p14="http://schemas.microsoft.com/office/powerpoint/2010/main" val="2479735569"/>
      </p:ext>
    </p:extLst>
  </p:cSld>
  <p:clrMapOvr>
    <a:masterClrMapping/>
  </p:clrMapOvr>
</p:sld>
</file>

<file path=ppt/theme/theme1.xml><?xml version="1.0" encoding="utf-8"?>
<a:theme xmlns:a="http://schemas.openxmlformats.org/drawingml/2006/main" name="Metropolitan">
  <a:themeElements>
    <a:clrScheme name="Custom 2">
      <a:dk1>
        <a:sysClr val="windowText" lastClr="000000"/>
      </a:dk1>
      <a:lt1>
        <a:sysClr val="window" lastClr="FFFFFF"/>
      </a:lt1>
      <a:dk2>
        <a:srgbClr val="373545"/>
      </a:dk2>
      <a:lt2>
        <a:srgbClr val="DCD8DC"/>
      </a:lt2>
      <a:accent1>
        <a:srgbClr val="9CD4F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TC103457491[[fn=Metropolitan]]</Template>
  <TotalTime>106</TotalTime>
  <Words>369</Words>
  <Application>Microsoft Office PowerPoint</Application>
  <PresentationFormat>Widescreen</PresentationFormat>
  <Paragraphs>25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 Light</vt:lpstr>
      <vt:lpstr>Gill Sans MT Condensed</vt:lpstr>
      <vt:lpstr>Metropolitan</vt:lpstr>
      <vt:lpstr>The Effects of Microgravity and Light Wavelength on Plant Growth in an ArduLab</vt:lpstr>
      <vt:lpstr>Hypothesis </vt:lpstr>
      <vt:lpstr>Investigation, Goals, and Objectives</vt:lpstr>
      <vt:lpstr>Measurements Approach </vt:lpstr>
      <vt:lpstr>Importance and Reason for ISS</vt:lpstr>
      <vt:lpstr>Expected Results and how they will Advance the Field</vt:lpstr>
      <vt:lpstr>Earth Benefits and Spin-off Applications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Kidd, Sophie</dc:creator>
  <cp:lastModifiedBy>Duquesnay, Kathy</cp:lastModifiedBy>
  <cp:revision>20</cp:revision>
  <dcterms:created xsi:type="dcterms:W3CDTF">2013-11-14T14:52:37Z</dcterms:created>
  <dcterms:modified xsi:type="dcterms:W3CDTF">2013-11-15T21:31:57Z</dcterms:modified>
</cp:coreProperties>
</file>