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06" r:id="rId3"/>
    <p:sldId id="280" r:id="rId4"/>
    <p:sldId id="298" r:id="rId5"/>
    <p:sldId id="281" r:id="rId6"/>
    <p:sldId id="297" r:id="rId7"/>
    <p:sldId id="296" r:id="rId8"/>
    <p:sldId id="301" r:id="rId9"/>
    <p:sldId id="302" r:id="rId10"/>
    <p:sldId id="282" r:id="rId11"/>
    <p:sldId id="283" r:id="rId12"/>
    <p:sldId id="291" r:id="rId13"/>
    <p:sldId id="290" r:id="rId14"/>
    <p:sldId id="284" r:id="rId15"/>
    <p:sldId id="285" r:id="rId16"/>
    <p:sldId id="275" r:id="rId17"/>
    <p:sldId id="276" r:id="rId18"/>
    <p:sldId id="259" r:id="rId19"/>
    <p:sldId id="300" r:id="rId20"/>
    <p:sldId id="294" r:id="rId21"/>
    <p:sldId id="295" r:id="rId22"/>
    <p:sldId id="303" r:id="rId23"/>
    <p:sldId id="307" r:id="rId24"/>
    <p:sldId id="271"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0000" autoAdjust="0"/>
  </p:normalViewPr>
  <p:slideViewPr>
    <p:cSldViewPr>
      <p:cViewPr>
        <p:scale>
          <a:sx n="62" d="100"/>
          <a:sy n="62" d="100"/>
        </p:scale>
        <p:origin x="-1296" y="-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3937E-EE1B-4EAA-BB3C-F3FF684C740F}" type="doc">
      <dgm:prSet loTypeId="urn:microsoft.com/office/officeart/2005/8/layout/radial6" loCatId="relationship" qsTypeId="urn:microsoft.com/office/officeart/2005/8/quickstyle/simple4" qsCatId="simple" csTypeId="urn:microsoft.com/office/officeart/2005/8/colors/accent1_5" csCatId="accent1" phldr="1"/>
      <dgm:spPr/>
      <dgm:t>
        <a:bodyPr/>
        <a:lstStyle/>
        <a:p>
          <a:endParaRPr lang="en-US"/>
        </a:p>
      </dgm:t>
    </dgm:pt>
    <dgm:pt modelId="{149DF0B5-43AA-432F-81A8-019D95C3A94E}">
      <dgm:prSet phldrT="[Text]"/>
      <dgm:spPr/>
      <dgm:t>
        <a:bodyPr/>
        <a:lstStyle/>
        <a:p>
          <a:r>
            <a:rPr lang="en-US" dirty="0" err="1" smtClean="0"/>
            <a:t>Ardulab</a:t>
          </a:r>
          <a:endParaRPr lang="en-US" dirty="0"/>
        </a:p>
      </dgm:t>
    </dgm:pt>
    <dgm:pt modelId="{2AE2B337-53BC-4F07-A82A-AB474049B849}" type="parTrans" cxnId="{DB544F61-4F9A-4741-A174-9FA44BE02FA5}">
      <dgm:prSet/>
      <dgm:spPr/>
      <dgm:t>
        <a:bodyPr/>
        <a:lstStyle/>
        <a:p>
          <a:endParaRPr lang="en-US"/>
        </a:p>
      </dgm:t>
    </dgm:pt>
    <dgm:pt modelId="{1AD83850-D342-4604-A949-FE93DC569776}" type="sibTrans" cxnId="{DB544F61-4F9A-4741-A174-9FA44BE02FA5}">
      <dgm:prSet/>
      <dgm:spPr/>
      <dgm:t>
        <a:bodyPr/>
        <a:lstStyle/>
        <a:p>
          <a:endParaRPr lang="en-US"/>
        </a:p>
      </dgm:t>
    </dgm:pt>
    <dgm:pt modelId="{5AEED005-3EE9-4C06-B1FF-0EAE1913156F}">
      <dgm:prSet phldrT="[Text]"/>
      <dgm:spPr/>
      <dgm:t>
        <a:bodyPr/>
        <a:lstStyle/>
        <a:p>
          <a:r>
            <a:rPr lang="en-US" dirty="0" smtClean="0"/>
            <a:t>Payload Integration</a:t>
          </a:r>
          <a:endParaRPr lang="en-US" dirty="0"/>
        </a:p>
      </dgm:t>
    </dgm:pt>
    <dgm:pt modelId="{FC5A6EE6-3F90-4187-B79F-CCED7E9A7A91}" type="parTrans" cxnId="{DEE4B845-B550-45B3-8DFE-291B07218A70}">
      <dgm:prSet/>
      <dgm:spPr/>
      <dgm:t>
        <a:bodyPr/>
        <a:lstStyle/>
        <a:p>
          <a:endParaRPr lang="en-US"/>
        </a:p>
      </dgm:t>
    </dgm:pt>
    <dgm:pt modelId="{508056CD-3D0E-422D-8804-6CF8394304DF}" type="sibTrans" cxnId="{DEE4B845-B550-45B3-8DFE-291B07218A70}">
      <dgm:prSet/>
      <dgm:spPr/>
      <dgm:t>
        <a:bodyPr/>
        <a:lstStyle/>
        <a:p>
          <a:endParaRPr lang="en-US"/>
        </a:p>
      </dgm:t>
    </dgm:pt>
    <dgm:pt modelId="{3C4C81B2-0B51-4081-BAC9-315DD1DF8A9C}">
      <dgm:prSet phldrT="[Text]"/>
      <dgm:spPr/>
      <dgm:t>
        <a:bodyPr/>
        <a:lstStyle/>
        <a:p>
          <a:r>
            <a:rPr lang="en-US" dirty="0" smtClean="0"/>
            <a:t>Technical Support</a:t>
          </a:r>
          <a:endParaRPr lang="en-US" dirty="0"/>
        </a:p>
      </dgm:t>
    </dgm:pt>
    <dgm:pt modelId="{4ECD4E67-319E-40A6-BD9A-4DB40C68D06E}" type="parTrans" cxnId="{02FFAD5F-9AEC-4902-AF81-90A1A0F2967B}">
      <dgm:prSet/>
      <dgm:spPr/>
      <dgm:t>
        <a:bodyPr/>
        <a:lstStyle/>
        <a:p>
          <a:endParaRPr lang="en-US"/>
        </a:p>
      </dgm:t>
    </dgm:pt>
    <dgm:pt modelId="{1DF4FF07-1221-41B2-8E3A-5956BAAABA17}" type="sibTrans" cxnId="{02FFAD5F-9AEC-4902-AF81-90A1A0F2967B}">
      <dgm:prSet/>
      <dgm:spPr/>
      <dgm:t>
        <a:bodyPr/>
        <a:lstStyle/>
        <a:p>
          <a:endParaRPr lang="en-US"/>
        </a:p>
      </dgm:t>
    </dgm:pt>
    <dgm:pt modelId="{0A15D844-7938-4648-91E4-C77010174FDA}">
      <dgm:prSet phldrT="[Text]"/>
      <dgm:spPr/>
      <dgm:t>
        <a:bodyPr/>
        <a:lstStyle/>
        <a:p>
          <a:r>
            <a:rPr lang="en-US" dirty="0" smtClean="0"/>
            <a:t>Help Design Experiments</a:t>
          </a:r>
          <a:endParaRPr lang="en-US" dirty="0"/>
        </a:p>
      </dgm:t>
    </dgm:pt>
    <dgm:pt modelId="{898E4133-418A-476A-88E0-0B77B8A4EEF5}" type="parTrans" cxnId="{E776B738-B00B-4A04-9590-4D2144393429}">
      <dgm:prSet/>
      <dgm:spPr/>
      <dgm:t>
        <a:bodyPr/>
        <a:lstStyle/>
        <a:p>
          <a:endParaRPr lang="en-US"/>
        </a:p>
      </dgm:t>
    </dgm:pt>
    <dgm:pt modelId="{F3F9A099-E164-44FA-B6D8-2DC3D533BA5D}" type="sibTrans" cxnId="{E776B738-B00B-4A04-9590-4D2144393429}">
      <dgm:prSet/>
      <dgm:spPr/>
      <dgm:t>
        <a:bodyPr/>
        <a:lstStyle/>
        <a:p>
          <a:endParaRPr lang="en-US"/>
        </a:p>
      </dgm:t>
    </dgm:pt>
    <dgm:pt modelId="{30EF8375-F17A-4683-9CB8-01837B05ECF2}">
      <dgm:prSet phldrT="[Text]"/>
      <dgm:spPr/>
      <dgm:t>
        <a:bodyPr/>
        <a:lstStyle/>
        <a:p>
          <a:r>
            <a:rPr lang="en-US" dirty="0" smtClean="0"/>
            <a:t>Rapid Prototyping Services</a:t>
          </a:r>
          <a:endParaRPr lang="en-US" dirty="0"/>
        </a:p>
      </dgm:t>
    </dgm:pt>
    <dgm:pt modelId="{5E70A549-1C3D-4616-BA29-9CAF5DF242BB}" type="parTrans" cxnId="{CA75EBA4-1D8D-4827-9AD3-E59BAC309767}">
      <dgm:prSet/>
      <dgm:spPr/>
      <dgm:t>
        <a:bodyPr/>
        <a:lstStyle/>
        <a:p>
          <a:endParaRPr lang="en-US"/>
        </a:p>
      </dgm:t>
    </dgm:pt>
    <dgm:pt modelId="{E403A377-F9B9-4BA5-B3E1-C1D2F5938845}" type="sibTrans" cxnId="{CA75EBA4-1D8D-4827-9AD3-E59BAC309767}">
      <dgm:prSet/>
      <dgm:spPr/>
      <dgm:t>
        <a:bodyPr/>
        <a:lstStyle/>
        <a:p>
          <a:endParaRPr lang="en-US"/>
        </a:p>
      </dgm:t>
    </dgm:pt>
    <dgm:pt modelId="{0B99EB4D-C7B2-4B9F-B8F7-25688F038E7B}" type="pres">
      <dgm:prSet presAssocID="{1863937E-EE1B-4EAA-BB3C-F3FF684C740F}" presName="Name0" presStyleCnt="0">
        <dgm:presLayoutVars>
          <dgm:chMax val="1"/>
          <dgm:dir/>
          <dgm:animLvl val="ctr"/>
          <dgm:resizeHandles val="exact"/>
        </dgm:presLayoutVars>
      </dgm:prSet>
      <dgm:spPr/>
      <dgm:t>
        <a:bodyPr/>
        <a:lstStyle/>
        <a:p>
          <a:endParaRPr lang="en-US"/>
        </a:p>
      </dgm:t>
    </dgm:pt>
    <dgm:pt modelId="{11F0F24D-AA36-41B8-B460-00B99A0A6A7F}" type="pres">
      <dgm:prSet presAssocID="{149DF0B5-43AA-432F-81A8-019D95C3A94E}" presName="centerShape" presStyleLbl="node0" presStyleIdx="0" presStyleCnt="1"/>
      <dgm:spPr/>
      <dgm:t>
        <a:bodyPr/>
        <a:lstStyle/>
        <a:p>
          <a:endParaRPr lang="en-US"/>
        </a:p>
      </dgm:t>
    </dgm:pt>
    <dgm:pt modelId="{D517002F-FD16-437A-A025-B3D1BC1AA173}" type="pres">
      <dgm:prSet presAssocID="{5AEED005-3EE9-4C06-B1FF-0EAE1913156F}" presName="node" presStyleLbl="node1" presStyleIdx="0" presStyleCnt="4">
        <dgm:presLayoutVars>
          <dgm:bulletEnabled val="1"/>
        </dgm:presLayoutVars>
      </dgm:prSet>
      <dgm:spPr/>
      <dgm:t>
        <a:bodyPr/>
        <a:lstStyle/>
        <a:p>
          <a:endParaRPr lang="en-US"/>
        </a:p>
      </dgm:t>
    </dgm:pt>
    <dgm:pt modelId="{61B5502E-C262-4E1C-AD91-03FA4187EF80}" type="pres">
      <dgm:prSet presAssocID="{5AEED005-3EE9-4C06-B1FF-0EAE1913156F}" presName="dummy" presStyleCnt="0"/>
      <dgm:spPr/>
    </dgm:pt>
    <dgm:pt modelId="{AA66FB2F-2317-42F3-AD23-DD5BEBD21E1A}" type="pres">
      <dgm:prSet presAssocID="{508056CD-3D0E-422D-8804-6CF8394304DF}" presName="sibTrans" presStyleLbl="sibTrans2D1" presStyleIdx="0" presStyleCnt="4"/>
      <dgm:spPr/>
      <dgm:t>
        <a:bodyPr/>
        <a:lstStyle/>
        <a:p>
          <a:endParaRPr lang="en-US"/>
        </a:p>
      </dgm:t>
    </dgm:pt>
    <dgm:pt modelId="{D0B5ACFE-0AA2-4001-A175-85431BFB9456}" type="pres">
      <dgm:prSet presAssocID="{3C4C81B2-0B51-4081-BAC9-315DD1DF8A9C}" presName="node" presStyleLbl="node1" presStyleIdx="1" presStyleCnt="4">
        <dgm:presLayoutVars>
          <dgm:bulletEnabled val="1"/>
        </dgm:presLayoutVars>
      </dgm:prSet>
      <dgm:spPr/>
      <dgm:t>
        <a:bodyPr/>
        <a:lstStyle/>
        <a:p>
          <a:endParaRPr lang="en-US"/>
        </a:p>
      </dgm:t>
    </dgm:pt>
    <dgm:pt modelId="{EFFFB34C-C594-41E6-9332-2B968DF8B608}" type="pres">
      <dgm:prSet presAssocID="{3C4C81B2-0B51-4081-BAC9-315DD1DF8A9C}" presName="dummy" presStyleCnt="0"/>
      <dgm:spPr/>
    </dgm:pt>
    <dgm:pt modelId="{47BBC72D-8113-4152-8EAE-3818345BFEC4}" type="pres">
      <dgm:prSet presAssocID="{1DF4FF07-1221-41B2-8E3A-5956BAAABA17}" presName="sibTrans" presStyleLbl="sibTrans2D1" presStyleIdx="1" presStyleCnt="4"/>
      <dgm:spPr/>
      <dgm:t>
        <a:bodyPr/>
        <a:lstStyle/>
        <a:p>
          <a:endParaRPr lang="en-US"/>
        </a:p>
      </dgm:t>
    </dgm:pt>
    <dgm:pt modelId="{0C72A40A-CA65-4E64-930D-61BA7E9C6938}" type="pres">
      <dgm:prSet presAssocID="{0A15D844-7938-4648-91E4-C77010174FDA}" presName="node" presStyleLbl="node1" presStyleIdx="2" presStyleCnt="4">
        <dgm:presLayoutVars>
          <dgm:bulletEnabled val="1"/>
        </dgm:presLayoutVars>
      </dgm:prSet>
      <dgm:spPr/>
      <dgm:t>
        <a:bodyPr/>
        <a:lstStyle/>
        <a:p>
          <a:endParaRPr lang="en-US"/>
        </a:p>
      </dgm:t>
    </dgm:pt>
    <dgm:pt modelId="{E1C663E9-B936-488D-BF3C-E27B8C2CA730}" type="pres">
      <dgm:prSet presAssocID="{0A15D844-7938-4648-91E4-C77010174FDA}" presName="dummy" presStyleCnt="0"/>
      <dgm:spPr/>
    </dgm:pt>
    <dgm:pt modelId="{95CB2D05-64AE-4519-B57E-8FC77F45A0ED}" type="pres">
      <dgm:prSet presAssocID="{F3F9A099-E164-44FA-B6D8-2DC3D533BA5D}" presName="sibTrans" presStyleLbl="sibTrans2D1" presStyleIdx="2" presStyleCnt="4"/>
      <dgm:spPr/>
      <dgm:t>
        <a:bodyPr/>
        <a:lstStyle/>
        <a:p>
          <a:endParaRPr lang="en-US"/>
        </a:p>
      </dgm:t>
    </dgm:pt>
    <dgm:pt modelId="{E6F5AB37-B5FC-409C-A5E8-A59096C269CF}" type="pres">
      <dgm:prSet presAssocID="{30EF8375-F17A-4683-9CB8-01837B05ECF2}" presName="node" presStyleLbl="node1" presStyleIdx="3" presStyleCnt="4">
        <dgm:presLayoutVars>
          <dgm:bulletEnabled val="1"/>
        </dgm:presLayoutVars>
      </dgm:prSet>
      <dgm:spPr/>
      <dgm:t>
        <a:bodyPr/>
        <a:lstStyle/>
        <a:p>
          <a:endParaRPr lang="en-US"/>
        </a:p>
      </dgm:t>
    </dgm:pt>
    <dgm:pt modelId="{36FE0795-AA65-4DA6-9309-534B77A1AEBC}" type="pres">
      <dgm:prSet presAssocID="{30EF8375-F17A-4683-9CB8-01837B05ECF2}" presName="dummy" presStyleCnt="0"/>
      <dgm:spPr/>
    </dgm:pt>
    <dgm:pt modelId="{3A387E3C-879A-405A-985A-8C092CB05076}" type="pres">
      <dgm:prSet presAssocID="{E403A377-F9B9-4BA5-B3E1-C1D2F5938845}" presName="sibTrans" presStyleLbl="sibTrans2D1" presStyleIdx="3" presStyleCnt="4"/>
      <dgm:spPr/>
      <dgm:t>
        <a:bodyPr/>
        <a:lstStyle/>
        <a:p>
          <a:endParaRPr lang="en-US"/>
        </a:p>
      </dgm:t>
    </dgm:pt>
  </dgm:ptLst>
  <dgm:cxnLst>
    <dgm:cxn modelId="{CA75EBA4-1D8D-4827-9AD3-E59BAC309767}" srcId="{149DF0B5-43AA-432F-81A8-019D95C3A94E}" destId="{30EF8375-F17A-4683-9CB8-01837B05ECF2}" srcOrd="3" destOrd="0" parTransId="{5E70A549-1C3D-4616-BA29-9CAF5DF242BB}" sibTransId="{E403A377-F9B9-4BA5-B3E1-C1D2F5938845}"/>
    <dgm:cxn modelId="{50129946-B4D4-486F-8D40-5F6E7A8C7555}" type="presOf" srcId="{F3F9A099-E164-44FA-B6D8-2DC3D533BA5D}" destId="{95CB2D05-64AE-4519-B57E-8FC77F45A0ED}" srcOrd="0" destOrd="0" presId="urn:microsoft.com/office/officeart/2005/8/layout/radial6"/>
    <dgm:cxn modelId="{1C8DA051-A18B-4B35-BBEB-8692224AD145}" type="presOf" srcId="{1DF4FF07-1221-41B2-8E3A-5956BAAABA17}" destId="{47BBC72D-8113-4152-8EAE-3818345BFEC4}" srcOrd="0" destOrd="0" presId="urn:microsoft.com/office/officeart/2005/8/layout/radial6"/>
    <dgm:cxn modelId="{F889C92F-2FCF-4C72-83F5-AE403CA8E127}" type="presOf" srcId="{5AEED005-3EE9-4C06-B1FF-0EAE1913156F}" destId="{D517002F-FD16-437A-A025-B3D1BC1AA173}" srcOrd="0" destOrd="0" presId="urn:microsoft.com/office/officeart/2005/8/layout/radial6"/>
    <dgm:cxn modelId="{E2843B28-93B8-4A58-BB1A-3E3B2304EAE5}" type="presOf" srcId="{E403A377-F9B9-4BA5-B3E1-C1D2F5938845}" destId="{3A387E3C-879A-405A-985A-8C092CB05076}" srcOrd="0" destOrd="0" presId="urn:microsoft.com/office/officeart/2005/8/layout/radial6"/>
    <dgm:cxn modelId="{DC22D735-AB94-4080-97CA-CBCBD32FC3EB}" type="presOf" srcId="{149DF0B5-43AA-432F-81A8-019D95C3A94E}" destId="{11F0F24D-AA36-41B8-B460-00B99A0A6A7F}" srcOrd="0" destOrd="0" presId="urn:microsoft.com/office/officeart/2005/8/layout/radial6"/>
    <dgm:cxn modelId="{02FFAD5F-9AEC-4902-AF81-90A1A0F2967B}" srcId="{149DF0B5-43AA-432F-81A8-019D95C3A94E}" destId="{3C4C81B2-0B51-4081-BAC9-315DD1DF8A9C}" srcOrd="1" destOrd="0" parTransId="{4ECD4E67-319E-40A6-BD9A-4DB40C68D06E}" sibTransId="{1DF4FF07-1221-41B2-8E3A-5956BAAABA17}"/>
    <dgm:cxn modelId="{1FB3C67F-5213-4D00-BE14-C638F9910452}" type="presOf" srcId="{508056CD-3D0E-422D-8804-6CF8394304DF}" destId="{AA66FB2F-2317-42F3-AD23-DD5BEBD21E1A}" srcOrd="0" destOrd="0" presId="urn:microsoft.com/office/officeart/2005/8/layout/radial6"/>
    <dgm:cxn modelId="{DB544F61-4F9A-4741-A174-9FA44BE02FA5}" srcId="{1863937E-EE1B-4EAA-BB3C-F3FF684C740F}" destId="{149DF0B5-43AA-432F-81A8-019D95C3A94E}" srcOrd="0" destOrd="0" parTransId="{2AE2B337-53BC-4F07-A82A-AB474049B849}" sibTransId="{1AD83850-D342-4604-A949-FE93DC569776}"/>
    <dgm:cxn modelId="{E776B738-B00B-4A04-9590-4D2144393429}" srcId="{149DF0B5-43AA-432F-81A8-019D95C3A94E}" destId="{0A15D844-7938-4648-91E4-C77010174FDA}" srcOrd="2" destOrd="0" parTransId="{898E4133-418A-476A-88E0-0B77B8A4EEF5}" sibTransId="{F3F9A099-E164-44FA-B6D8-2DC3D533BA5D}"/>
    <dgm:cxn modelId="{F1437072-486B-4EA0-9ADC-3048055A6CBF}" type="presOf" srcId="{1863937E-EE1B-4EAA-BB3C-F3FF684C740F}" destId="{0B99EB4D-C7B2-4B9F-B8F7-25688F038E7B}" srcOrd="0" destOrd="0" presId="urn:microsoft.com/office/officeart/2005/8/layout/radial6"/>
    <dgm:cxn modelId="{C39ACE93-3A9F-41F8-91BE-3376FB369208}" type="presOf" srcId="{3C4C81B2-0B51-4081-BAC9-315DD1DF8A9C}" destId="{D0B5ACFE-0AA2-4001-A175-85431BFB9456}" srcOrd="0" destOrd="0" presId="urn:microsoft.com/office/officeart/2005/8/layout/radial6"/>
    <dgm:cxn modelId="{33F44149-4A17-4718-A4B5-01C1DC3FE69A}" type="presOf" srcId="{0A15D844-7938-4648-91E4-C77010174FDA}" destId="{0C72A40A-CA65-4E64-930D-61BA7E9C6938}" srcOrd="0" destOrd="0" presId="urn:microsoft.com/office/officeart/2005/8/layout/radial6"/>
    <dgm:cxn modelId="{DEE4B845-B550-45B3-8DFE-291B07218A70}" srcId="{149DF0B5-43AA-432F-81A8-019D95C3A94E}" destId="{5AEED005-3EE9-4C06-B1FF-0EAE1913156F}" srcOrd="0" destOrd="0" parTransId="{FC5A6EE6-3F90-4187-B79F-CCED7E9A7A91}" sibTransId="{508056CD-3D0E-422D-8804-6CF8394304DF}"/>
    <dgm:cxn modelId="{28E9ADF9-229D-4A11-9914-724090E2E8B3}" type="presOf" srcId="{30EF8375-F17A-4683-9CB8-01837B05ECF2}" destId="{E6F5AB37-B5FC-409C-A5E8-A59096C269CF}" srcOrd="0" destOrd="0" presId="urn:microsoft.com/office/officeart/2005/8/layout/radial6"/>
    <dgm:cxn modelId="{9C3DAF13-C782-478E-B2D9-0143F7628EC9}" type="presParOf" srcId="{0B99EB4D-C7B2-4B9F-B8F7-25688F038E7B}" destId="{11F0F24D-AA36-41B8-B460-00B99A0A6A7F}" srcOrd="0" destOrd="0" presId="urn:microsoft.com/office/officeart/2005/8/layout/radial6"/>
    <dgm:cxn modelId="{B4376AFF-2775-41AE-A9F3-DD14980FF393}" type="presParOf" srcId="{0B99EB4D-C7B2-4B9F-B8F7-25688F038E7B}" destId="{D517002F-FD16-437A-A025-B3D1BC1AA173}" srcOrd="1" destOrd="0" presId="urn:microsoft.com/office/officeart/2005/8/layout/radial6"/>
    <dgm:cxn modelId="{723406D5-7A7C-414C-9CB2-61ED7F03C32B}" type="presParOf" srcId="{0B99EB4D-C7B2-4B9F-B8F7-25688F038E7B}" destId="{61B5502E-C262-4E1C-AD91-03FA4187EF80}" srcOrd="2" destOrd="0" presId="urn:microsoft.com/office/officeart/2005/8/layout/radial6"/>
    <dgm:cxn modelId="{B6CD39C1-0099-4CD0-9A5E-EE2CC0D686D1}" type="presParOf" srcId="{0B99EB4D-C7B2-4B9F-B8F7-25688F038E7B}" destId="{AA66FB2F-2317-42F3-AD23-DD5BEBD21E1A}" srcOrd="3" destOrd="0" presId="urn:microsoft.com/office/officeart/2005/8/layout/radial6"/>
    <dgm:cxn modelId="{3429D6AB-2800-4492-97A7-D88C5AFD85B3}" type="presParOf" srcId="{0B99EB4D-C7B2-4B9F-B8F7-25688F038E7B}" destId="{D0B5ACFE-0AA2-4001-A175-85431BFB9456}" srcOrd="4" destOrd="0" presId="urn:microsoft.com/office/officeart/2005/8/layout/radial6"/>
    <dgm:cxn modelId="{9B2BD820-949D-484F-9306-D7DEDB44F1C4}" type="presParOf" srcId="{0B99EB4D-C7B2-4B9F-B8F7-25688F038E7B}" destId="{EFFFB34C-C594-41E6-9332-2B968DF8B608}" srcOrd="5" destOrd="0" presId="urn:microsoft.com/office/officeart/2005/8/layout/radial6"/>
    <dgm:cxn modelId="{81C869D7-DCBC-4E54-976A-8A6BE29F0708}" type="presParOf" srcId="{0B99EB4D-C7B2-4B9F-B8F7-25688F038E7B}" destId="{47BBC72D-8113-4152-8EAE-3818345BFEC4}" srcOrd="6" destOrd="0" presId="urn:microsoft.com/office/officeart/2005/8/layout/radial6"/>
    <dgm:cxn modelId="{70D8197B-7D87-4EF2-AADA-4FD7C61E7938}" type="presParOf" srcId="{0B99EB4D-C7B2-4B9F-B8F7-25688F038E7B}" destId="{0C72A40A-CA65-4E64-930D-61BA7E9C6938}" srcOrd="7" destOrd="0" presId="urn:microsoft.com/office/officeart/2005/8/layout/radial6"/>
    <dgm:cxn modelId="{83923891-0975-426B-B11F-CBFBEC9C35E6}" type="presParOf" srcId="{0B99EB4D-C7B2-4B9F-B8F7-25688F038E7B}" destId="{E1C663E9-B936-488D-BF3C-E27B8C2CA730}" srcOrd="8" destOrd="0" presId="urn:microsoft.com/office/officeart/2005/8/layout/radial6"/>
    <dgm:cxn modelId="{2EFDC8E7-08C8-45E9-831A-D109FE7A9E20}" type="presParOf" srcId="{0B99EB4D-C7B2-4B9F-B8F7-25688F038E7B}" destId="{95CB2D05-64AE-4519-B57E-8FC77F45A0ED}" srcOrd="9" destOrd="0" presId="urn:microsoft.com/office/officeart/2005/8/layout/radial6"/>
    <dgm:cxn modelId="{198B56CF-D3AA-42BD-BFD8-B1F161C9B098}" type="presParOf" srcId="{0B99EB4D-C7B2-4B9F-B8F7-25688F038E7B}" destId="{E6F5AB37-B5FC-409C-A5E8-A59096C269CF}" srcOrd="10" destOrd="0" presId="urn:microsoft.com/office/officeart/2005/8/layout/radial6"/>
    <dgm:cxn modelId="{26EFE139-2F1F-4A9E-8A6B-204AAFA08782}" type="presParOf" srcId="{0B99EB4D-C7B2-4B9F-B8F7-25688F038E7B}" destId="{36FE0795-AA65-4DA6-9309-534B77A1AEBC}" srcOrd="11" destOrd="0" presId="urn:microsoft.com/office/officeart/2005/8/layout/radial6"/>
    <dgm:cxn modelId="{FF31B989-FED3-4EF8-B000-208C0D9A0ED9}" type="presParOf" srcId="{0B99EB4D-C7B2-4B9F-B8F7-25688F038E7B}" destId="{3A387E3C-879A-405A-985A-8C092CB0507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87E3C-879A-405A-985A-8C092CB05076}">
      <dsp:nvSpPr>
        <dsp:cNvPr id="0" name=""/>
        <dsp:cNvSpPr/>
      </dsp:nvSpPr>
      <dsp:spPr>
        <a:xfrm>
          <a:off x="1485285" y="469285"/>
          <a:ext cx="3125428" cy="3125428"/>
        </a:xfrm>
        <a:prstGeom prst="blockArc">
          <a:avLst>
            <a:gd name="adj1" fmla="val 10800000"/>
            <a:gd name="adj2" fmla="val 16200000"/>
            <a:gd name="adj3" fmla="val 4642"/>
          </a:avLst>
        </a:prstGeom>
        <a:gradFill rotWithShape="0">
          <a:gsLst>
            <a:gs pos="0">
              <a:schemeClr val="accent1">
                <a:shade val="90000"/>
                <a:hueOff val="375112"/>
                <a:satOff val="-6927"/>
                <a:lumOff val="32127"/>
                <a:alphaOff val="0"/>
                <a:shade val="51000"/>
                <a:satMod val="130000"/>
              </a:schemeClr>
            </a:gs>
            <a:gs pos="80000">
              <a:schemeClr val="accent1">
                <a:shade val="90000"/>
                <a:hueOff val="375112"/>
                <a:satOff val="-6927"/>
                <a:lumOff val="32127"/>
                <a:alphaOff val="0"/>
                <a:shade val="93000"/>
                <a:satMod val="130000"/>
              </a:schemeClr>
            </a:gs>
            <a:gs pos="100000">
              <a:schemeClr val="accent1">
                <a:shade val="90000"/>
                <a:hueOff val="375112"/>
                <a:satOff val="-6927"/>
                <a:lumOff val="321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CB2D05-64AE-4519-B57E-8FC77F45A0ED}">
      <dsp:nvSpPr>
        <dsp:cNvPr id="0" name=""/>
        <dsp:cNvSpPr/>
      </dsp:nvSpPr>
      <dsp:spPr>
        <a:xfrm>
          <a:off x="1485285" y="469285"/>
          <a:ext cx="3125428" cy="3125428"/>
        </a:xfrm>
        <a:prstGeom prst="blockArc">
          <a:avLst>
            <a:gd name="adj1" fmla="val 5400000"/>
            <a:gd name="adj2" fmla="val 10800000"/>
            <a:gd name="adj3" fmla="val 4642"/>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BBC72D-8113-4152-8EAE-3818345BFEC4}">
      <dsp:nvSpPr>
        <dsp:cNvPr id="0" name=""/>
        <dsp:cNvSpPr/>
      </dsp:nvSpPr>
      <dsp:spPr>
        <a:xfrm>
          <a:off x="1485285" y="469285"/>
          <a:ext cx="3125428" cy="3125428"/>
        </a:xfrm>
        <a:prstGeom prst="blockArc">
          <a:avLst>
            <a:gd name="adj1" fmla="val 0"/>
            <a:gd name="adj2" fmla="val 5400000"/>
            <a:gd name="adj3" fmla="val 4642"/>
          </a:avLst>
        </a:prstGeom>
        <a:gradFill rotWithShape="0">
          <a:gsLst>
            <a:gs pos="0">
              <a:schemeClr val="accent1">
                <a:shade val="90000"/>
                <a:hueOff val="125037"/>
                <a:satOff val="-2309"/>
                <a:lumOff val="10709"/>
                <a:alphaOff val="0"/>
                <a:shade val="51000"/>
                <a:satMod val="130000"/>
              </a:schemeClr>
            </a:gs>
            <a:gs pos="80000">
              <a:schemeClr val="accent1">
                <a:shade val="90000"/>
                <a:hueOff val="125037"/>
                <a:satOff val="-2309"/>
                <a:lumOff val="10709"/>
                <a:alphaOff val="0"/>
                <a:shade val="93000"/>
                <a:satMod val="130000"/>
              </a:schemeClr>
            </a:gs>
            <a:gs pos="100000">
              <a:schemeClr val="accent1">
                <a:shade val="90000"/>
                <a:hueOff val="125037"/>
                <a:satOff val="-2309"/>
                <a:lumOff val="1070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66FB2F-2317-42F3-AD23-DD5BEBD21E1A}">
      <dsp:nvSpPr>
        <dsp:cNvPr id="0" name=""/>
        <dsp:cNvSpPr/>
      </dsp:nvSpPr>
      <dsp:spPr>
        <a:xfrm>
          <a:off x="1485285" y="469285"/>
          <a:ext cx="3125428" cy="3125428"/>
        </a:xfrm>
        <a:prstGeom prst="blockArc">
          <a:avLst>
            <a:gd name="adj1" fmla="val 16200000"/>
            <a:gd name="adj2" fmla="val 0"/>
            <a:gd name="adj3" fmla="val 4642"/>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F0F24D-AA36-41B8-B460-00B99A0A6A7F}">
      <dsp:nvSpPr>
        <dsp:cNvPr id="0" name=""/>
        <dsp:cNvSpPr/>
      </dsp:nvSpPr>
      <dsp:spPr>
        <a:xfrm>
          <a:off x="2328416" y="1312416"/>
          <a:ext cx="1439167" cy="1439167"/>
        </a:xfrm>
        <a:prstGeom prst="ellipse">
          <a:avLst/>
        </a:prstGeom>
        <a:gradFill rotWithShape="0">
          <a:gsLst>
            <a:gs pos="0">
              <a:schemeClr val="accent1">
                <a:alpha val="80000"/>
                <a:hueOff val="0"/>
                <a:satOff val="0"/>
                <a:lumOff val="0"/>
                <a:alphaOff val="0"/>
                <a:shade val="51000"/>
                <a:satMod val="130000"/>
              </a:schemeClr>
            </a:gs>
            <a:gs pos="80000">
              <a:schemeClr val="accent1">
                <a:alpha val="80000"/>
                <a:hueOff val="0"/>
                <a:satOff val="0"/>
                <a:lumOff val="0"/>
                <a:alphaOff val="0"/>
                <a:shade val="93000"/>
                <a:satMod val="130000"/>
              </a:schemeClr>
            </a:gs>
            <a:gs pos="100000">
              <a:schemeClr val="accent1">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err="1" smtClean="0"/>
            <a:t>Ardulab</a:t>
          </a:r>
          <a:endParaRPr lang="en-US" sz="2300" kern="1200" dirty="0"/>
        </a:p>
      </dsp:txBody>
      <dsp:txXfrm>
        <a:off x="2539177" y="1523177"/>
        <a:ext cx="1017645" cy="1017645"/>
      </dsp:txXfrm>
    </dsp:sp>
    <dsp:sp modelId="{D517002F-FD16-437A-A025-B3D1BC1AA173}">
      <dsp:nvSpPr>
        <dsp:cNvPr id="0" name=""/>
        <dsp:cNvSpPr/>
      </dsp:nvSpPr>
      <dsp:spPr>
        <a:xfrm>
          <a:off x="2544291" y="1843"/>
          <a:ext cx="1007417" cy="1007417"/>
        </a:xfrm>
        <a:prstGeom prst="ellips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Payload Integration</a:t>
          </a:r>
          <a:endParaRPr lang="en-US" sz="1000" kern="1200" dirty="0"/>
        </a:p>
      </dsp:txBody>
      <dsp:txXfrm>
        <a:off x="2691824" y="149376"/>
        <a:ext cx="712351" cy="712351"/>
      </dsp:txXfrm>
    </dsp:sp>
    <dsp:sp modelId="{D0B5ACFE-0AA2-4001-A175-85431BFB9456}">
      <dsp:nvSpPr>
        <dsp:cNvPr id="0" name=""/>
        <dsp:cNvSpPr/>
      </dsp:nvSpPr>
      <dsp:spPr>
        <a:xfrm>
          <a:off x="4070738" y="1528291"/>
          <a:ext cx="1007417" cy="1007417"/>
        </a:xfrm>
        <a:prstGeom prst="ellipse">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Technical Support</a:t>
          </a:r>
          <a:endParaRPr lang="en-US" sz="1000" kern="1200" dirty="0"/>
        </a:p>
      </dsp:txBody>
      <dsp:txXfrm>
        <a:off x="4218271" y="1675824"/>
        <a:ext cx="712351" cy="712351"/>
      </dsp:txXfrm>
    </dsp:sp>
    <dsp:sp modelId="{0C72A40A-CA65-4E64-930D-61BA7E9C6938}">
      <dsp:nvSpPr>
        <dsp:cNvPr id="0" name=""/>
        <dsp:cNvSpPr/>
      </dsp:nvSpPr>
      <dsp:spPr>
        <a:xfrm>
          <a:off x="2544291" y="3054738"/>
          <a:ext cx="1007417" cy="1007417"/>
        </a:xfrm>
        <a:prstGeom prst="ellipse">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Help Design Experiments</a:t>
          </a:r>
          <a:endParaRPr lang="en-US" sz="1000" kern="1200" dirty="0"/>
        </a:p>
      </dsp:txBody>
      <dsp:txXfrm>
        <a:off x="2691824" y="3202271"/>
        <a:ext cx="712351" cy="712351"/>
      </dsp:txXfrm>
    </dsp:sp>
    <dsp:sp modelId="{E6F5AB37-B5FC-409C-A5E8-A59096C269CF}">
      <dsp:nvSpPr>
        <dsp:cNvPr id="0" name=""/>
        <dsp:cNvSpPr/>
      </dsp:nvSpPr>
      <dsp:spPr>
        <a:xfrm>
          <a:off x="1017843" y="1528291"/>
          <a:ext cx="1007417" cy="1007417"/>
        </a:xfrm>
        <a:prstGeom prst="ellipse">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Rapid Prototyping Services</a:t>
          </a:r>
          <a:endParaRPr lang="en-US" sz="1000" kern="1200" dirty="0"/>
        </a:p>
      </dsp:txBody>
      <dsp:txXfrm>
        <a:off x="1165376" y="1675824"/>
        <a:ext cx="712351" cy="7123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C5610-BD10-4A61-BDB1-0A43E8C11848}" type="datetimeFigureOut">
              <a:rPr lang="en-US" smtClean="0"/>
              <a:pPr/>
              <a:t>8/5/2013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818AF-06E0-4177-855F-AD564E654BA0}" type="slidenum">
              <a:rPr lang="en-US" smtClean="0"/>
              <a:pPr/>
              <a:t>‹#›</a:t>
            </a:fld>
            <a:endParaRPr lang="en-US"/>
          </a:p>
        </p:txBody>
      </p:sp>
    </p:spTree>
    <p:extLst>
      <p:ext uri="{BB962C8B-B14F-4D97-AF65-F5344CB8AC3E}">
        <p14:creationId xmlns:p14="http://schemas.microsoft.com/office/powerpoint/2010/main" val="134159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6696F8-16D2-4A48-9488-DD8DD38B4522}" type="slidenum">
              <a:rPr lang="en-US" smtClean="0"/>
              <a:pPr/>
              <a:t>1</a:t>
            </a:fld>
            <a:endParaRPr lang="en-US"/>
          </a:p>
        </p:txBody>
      </p:sp>
    </p:spTree>
    <p:extLst>
      <p:ext uri="{BB962C8B-B14F-4D97-AF65-F5344CB8AC3E}">
        <p14:creationId xmlns:p14="http://schemas.microsoft.com/office/powerpoint/2010/main" val="374131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a:t>
            </a:r>
            <a:r>
              <a:rPr lang="en-US" baseline="0" dirty="0" err="1" smtClean="0"/>
              <a:t>AduLab</a:t>
            </a:r>
            <a:r>
              <a:rPr lang="en-US" baseline="0" dirty="0" smtClean="0"/>
              <a:t>, exactly</a:t>
            </a:r>
            <a:endParaRPr lang="en-US" dirty="0"/>
          </a:p>
        </p:txBody>
      </p:sp>
      <p:sp>
        <p:nvSpPr>
          <p:cNvPr id="4" name="Slide Number Placeholder 3"/>
          <p:cNvSpPr>
            <a:spLocks noGrp="1"/>
          </p:cNvSpPr>
          <p:nvPr>
            <p:ph type="sldNum" sz="quarter" idx="10"/>
          </p:nvPr>
        </p:nvSpPr>
        <p:spPr/>
        <p:txBody>
          <a:bodyPr/>
          <a:lstStyle/>
          <a:p>
            <a:fld id="{07FA4132-0B23-4FEA-8679-406695DEB110}" type="slidenum">
              <a:rPr lang="en-US" smtClean="0"/>
              <a:pPr/>
              <a:t>14</a:t>
            </a:fld>
            <a:endParaRPr lang="en-US"/>
          </a:p>
        </p:txBody>
      </p:sp>
    </p:spTree>
    <p:extLst>
      <p:ext uri="{BB962C8B-B14F-4D97-AF65-F5344CB8AC3E}">
        <p14:creationId xmlns:p14="http://schemas.microsoft.com/office/powerpoint/2010/main" val="168100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a:t>
            </a:r>
            <a:r>
              <a:rPr lang="en-US" baseline="0" dirty="0" err="1" smtClean="0"/>
              <a:t>AduLab</a:t>
            </a:r>
            <a:r>
              <a:rPr lang="en-US" baseline="0" dirty="0" smtClean="0"/>
              <a:t>, exactly</a:t>
            </a:r>
            <a:endParaRPr lang="en-US" dirty="0"/>
          </a:p>
        </p:txBody>
      </p:sp>
      <p:sp>
        <p:nvSpPr>
          <p:cNvPr id="4" name="Slide Number Placeholder 3"/>
          <p:cNvSpPr>
            <a:spLocks noGrp="1"/>
          </p:cNvSpPr>
          <p:nvPr>
            <p:ph type="sldNum" sz="quarter" idx="10"/>
          </p:nvPr>
        </p:nvSpPr>
        <p:spPr/>
        <p:txBody>
          <a:bodyPr/>
          <a:lstStyle/>
          <a:p>
            <a:fld id="{07FA4132-0B23-4FEA-8679-406695DEB110}" type="slidenum">
              <a:rPr lang="en-US" smtClean="0"/>
              <a:pPr/>
              <a:t>15</a:t>
            </a:fld>
            <a:endParaRPr lang="en-US"/>
          </a:p>
        </p:txBody>
      </p:sp>
    </p:spTree>
    <p:extLst>
      <p:ext uri="{BB962C8B-B14F-4D97-AF65-F5344CB8AC3E}">
        <p14:creationId xmlns:p14="http://schemas.microsoft.com/office/powerpoint/2010/main" val="168100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r>
              <a:rPr lang="en-US" sz="1200" b="0" i="0" u="none" strike="noStrike" kern="1200" dirty="0" err="1" smtClean="0">
                <a:solidFill>
                  <a:schemeClr val="tx1"/>
                </a:solidFill>
                <a:effectLst/>
                <a:latin typeface="+mn-lt"/>
                <a:ea typeface="+mn-ea"/>
                <a:cs typeface="+mn-cs"/>
              </a:rPr>
              <a:t>ecossystem</a:t>
            </a:r>
            <a:r>
              <a:rPr lang="en-US" sz="1200" b="0" i="0" u="none" strike="noStrike" kern="1200" dirty="0" smtClean="0">
                <a:solidFill>
                  <a:schemeClr val="tx1"/>
                </a:solidFill>
                <a:effectLst/>
                <a:latin typeface="+mn-lt"/>
                <a:ea typeface="+mn-ea"/>
                <a:cs typeface="+mn-cs"/>
              </a:rPr>
              <a:t> based on standards</a:t>
            </a:r>
            <a:endParaRPr lang="en-US" sz="1200" b="0" i="0"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U form factor importance</a:t>
            </a:r>
            <a:endParaRPr lang="en-US" sz="1200" b="0" i="0"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racks standard </a:t>
            </a:r>
            <a:r>
              <a:rPr lang="en-US" sz="1200" b="0" i="0" u="none" strike="noStrike" kern="1200" dirty="0" err="1" smtClean="0">
                <a:solidFill>
                  <a:schemeClr val="tx1"/>
                </a:solidFill>
                <a:effectLst/>
                <a:latin typeface="+mn-lt"/>
                <a:ea typeface="+mn-ea"/>
                <a:cs typeface="+mn-cs"/>
              </a:rPr>
              <a:t>accross</a:t>
            </a:r>
            <a:r>
              <a:rPr lang="en-US" sz="1200" b="0" i="0" u="none" strike="noStrike" kern="1200" dirty="0" smtClean="0">
                <a:solidFill>
                  <a:schemeClr val="tx1"/>
                </a:solidFill>
                <a:effectLst/>
                <a:latin typeface="+mn-lt"/>
                <a:ea typeface="+mn-ea"/>
                <a:cs typeface="+mn-cs"/>
              </a:rPr>
              <a:t> vehicles</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6696F8-16D2-4A48-9488-DD8DD38B4522}" type="slidenum">
              <a:rPr lang="en-US" smtClean="0"/>
              <a:pPr/>
              <a:t>17</a:t>
            </a:fld>
            <a:endParaRPr lang="en-US"/>
          </a:p>
        </p:txBody>
      </p:sp>
    </p:spTree>
    <p:extLst>
      <p:ext uri="{BB962C8B-B14F-4D97-AF65-F5344CB8AC3E}">
        <p14:creationId xmlns:p14="http://schemas.microsoft.com/office/powerpoint/2010/main" val="64997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revolutionary new and easy way to command and observe your experiments while in Space using our Space Cloud Server. You can get your experiment data on your desktop anywhere around the world from your experiments that are orbiting the earth in ISS. </a:t>
            </a:r>
            <a:endParaRPr lang="en-US" dirty="0"/>
          </a:p>
        </p:txBody>
      </p:sp>
      <p:sp>
        <p:nvSpPr>
          <p:cNvPr id="4" name="Slide Number Placeholder 3"/>
          <p:cNvSpPr>
            <a:spLocks noGrp="1"/>
          </p:cNvSpPr>
          <p:nvPr>
            <p:ph type="sldNum" sz="quarter" idx="10"/>
          </p:nvPr>
        </p:nvSpPr>
        <p:spPr/>
        <p:txBody>
          <a:bodyPr/>
          <a:lstStyle/>
          <a:p>
            <a:fld id="{B3E818AF-06E0-4177-855F-AD564E654BA0}"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E818AF-06E0-4177-855F-AD564E654BA0}"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E818AF-06E0-4177-855F-AD564E654BA0}"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E818AF-06E0-4177-855F-AD564E654BA0}"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536696F8-16D2-4A48-9488-DD8DD38B4522}" type="slidenum">
              <a:rPr lang="en-US" smtClean="0"/>
              <a:pPr/>
              <a:t>22</a:t>
            </a:fld>
            <a:endParaRPr lang="en-US"/>
          </a:p>
        </p:txBody>
      </p:sp>
    </p:spTree>
    <p:extLst>
      <p:ext uri="{BB962C8B-B14F-4D97-AF65-F5344CB8AC3E}">
        <p14:creationId xmlns:p14="http://schemas.microsoft.com/office/powerpoint/2010/main" val="2966377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I would like to introduce 3 new products today.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6696F8-16D2-4A48-9488-DD8DD38B4522}" type="slidenum">
              <a:rPr lang="en-US" smtClean="0"/>
              <a:pPr/>
              <a:t>23</a:t>
            </a:fld>
            <a:endParaRPr lang="en-US"/>
          </a:p>
        </p:txBody>
      </p:sp>
    </p:spTree>
    <p:extLst>
      <p:ext uri="{BB962C8B-B14F-4D97-AF65-F5344CB8AC3E}">
        <p14:creationId xmlns:p14="http://schemas.microsoft.com/office/powerpoint/2010/main" val="374131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day I have been looking forward to since many years. In fact ever since I realized in college that I could not possibly do any experiment or project and get to launch anything in space.</a:t>
            </a:r>
          </a:p>
        </p:txBody>
      </p:sp>
      <p:sp>
        <p:nvSpPr>
          <p:cNvPr id="4" name="Slide Number Placeholder 3"/>
          <p:cNvSpPr>
            <a:spLocks noGrp="1"/>
          </p:cNvSpPr>
          <p:nvPr>
            <p:ph type="sldNum" sz="quarter" idx="10"/>
          </p:nvPr>
        </p:nvSpPr>
        <p:spPr/>
        <p:txBody>
          <a:bodyPr/>
          <a:lstStyle/>
          <a:p>
            <a:fld id="{536696F8-16D2-4A48-9488-DD8DD38B4522}" type="slidenum">
              <a:rPr lang="en-US" smtClean="0"/>
              <a:pPr/>
              <a:t>24</a:t>
            </a:fld>
            <a:endParaRPr lang="en-US"/>
          </a:p>
        </p:txBody>
      </p:sp>
    </p:spTree>
    <p:extLst>
      <p:ext uri="{BB962C8B-B14F-4D97-AF65-F5344CB8AC3E}">
        <p14:creationId xmlns:p14="http://schemas.microsoft.com/office/powerpoint/2010/main" val="374131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0D8A2-1AB8-4DD8-B5A7-8F71C21EBFE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a:t>
            </a:r>
            <a:r>
              <a:rPr lang="en-US" baseline="0" dirty="0" smtClean="0"/>
              <a:t> to give you an example of </a:t>
            </a:r>
            <a:r>
              <a:rPr lang="en-US" dirty="0" smtClean="0"/>
              <a:t>Open source </a:t>
            </a:r>
            <a:r>
              <a:rPr lang="en-US" dirty="0" err="1" smtClean="0"/>
              <a:t>Arduino</a:t>
            </a:r>
            <a:r>
              <a:rPr lang="en-US" dirty="0" smtClean="0"/>
              <a:t> platform </a:t>
            </a:r>
            <a:r>
              <a:rPr lang="en-US" baseline="0" dirty="0" smtClean="0"/>
              <a:t> which transformed the world of robotics and do it yourself projects since its introduction in 2005. If you were in an engineering school 10 years ago, you could almost get a degree without having to build something…</a:t>
            </a:r>
            <a:endParaRPr lang="en-US" dirty="0"/>
          </a:p>
        </p:txBody>
      </p:sp>
      <p:sp>
        <p:nvSpPr>
          <p:cNvPr id="4" name="Slide Number Placeholder 3"/>
          <p:cNvSpPr>
            <a:spLocks noGrp="1"/>
          </p:cNvSpPr>
          <p:nvPr>
            <p:ph type="sldNum" sz="quarter" idx="10"/>
          </p:nvPr>
        </p:nvSpPr>
        <p:spPr/>
        <p:txBody>
          <a:bodyPr/>
          <a:lstStyle/>
          <a:p>
            <a:fld id="{98B3B449-B7C0-455C-B6DC-285CCC58894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now with these tools and open source community, even kids as young as 14 have started building creative things with </a:t>
            </a:r>
            <a:r>
              <a:rPr lang="en-US" baseline="0" dirty="0" err="1" smtClean="0"/>
              <a:t>arduino</a:t>
            </a:r>
            <a:r>
              <a:rPr lang="en-US" baseline="0" dirty="0" smtClean="0"/>
              <a:t> that no one ever thought. Imagine the possibilities when people can do such experiments at their fingertips in matter of few hours. </a:t>
            </a:r>
            <a:endParaRPr lang="en-US" dirty="0"/>
          </a:p>
        </p:txBody>
      </p:sp>
      <p:sp>
        <p:nvSpPr>
          <p:cNvPr id="4" name="Slide Number Placeholder 3"/>
          <p:cNvSpPr>
            <a:spLocks noGrp="1"/>
          </p:cNvSpPr>
          <p:nvPr>
            <p:ph type="sldNum" sz="quarter" idx="10"/>
          </p:nvPr>
        </p:nvSpPr>
        <p:spPr/>
        <p:txBody>
          <a:bodyPr/>
          <a:lstStyle/>
          <a:p>
            <a:fld id="{98B3B449-B7C0-455C-B6DC-285CCC58894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I would like to introduce 3 new products today.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6696F8-16D2-4A48-9488-DD8DD38B4522}" type="slidenum">
              <a:rPr lang="en-US" smtClean="0"/>
              <a:pPr/>
              <a:t>8</a:t>
            </a:fld>
            <a:endParaRPr lang="en-US"/>
          </a:p>
        </p:txBody>
      </p:sp>
    </p:spTree>
    <p:extLst>
      <p:ext uri="{BB962C8B-B14F-4D97-AF65-F5344CB8AC3E}">
        <p14:creationId xmlns:p14="http://schemas.microsoft.com/office/powerpoint/2010/main" val="374131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I would like to introduce 3 new products today.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6696F8-16D2-4A48-9488-DD8DD38B4522}" type="slidenum">
              <a:rPr lang="en-US" smtClean="0"/>
              <a:pPr/>
              <a:t>9</a:t>
            </a:fld>
            <a:endParaRPr lang="en-US"/>
          </a:p>
        </p:txBody>
      </p:sp>
    </p:spTree>
    <p:extLst>
      <p:ext uri="{BB962C8B-B14F-4D97-AF65-F5344CB8AC3E}">
        <p14:creationId xmlns:p14="http://schemas.microsoft.com/office/powerpoint/2010/main" val="374131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6696F8-16D2-4A48-9488-DD8DD38B4522}" type="slidenum">
              <a:rPr lang="en-US" smtClean="0"/>
              <a:pPr/>
              <a:t>10</a:t>
            </a:fld>
            <a:endParaRPr lang="en-US"/>
          </a:p>
        </p:txBody>
      </p:sp>
    </p:spTree>
    <p:extLst>
      <p:ext uri="{BB962C8B-B14F-4D97-AF65-F5344CB8AC3E}">
        <p14:creationId xmlns:p14="http://schemas.microsoft.com/office/powerpoint/2010/main" val="374131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a:t>
            </a:r>
            <a:r>
              <a:rPr lang="en-US" baseline="0" dirty="0" err="1" smtClean="0"/>
              <a:t>AduLab</a:t>
            </a:r>
            <a:r>
              <a:rPr lang="en-US" baseline="0" dirty="0" smtClean="0"/>
              <a:t>, exactly</a:t>
            </a:r>
            <a:endParaRPr lang="en-US" dirty="0"/>
          </a:p>
        </p:txBody>
      </p:sp>
      <p:sp>
        <p:nvSpPr>
          <p:cNvPr id="4" name="Slide Number Placeholder 3"/>
          <p:cNvSpPr>
            <a:spLocks noGrp="1"/>
          </p:cNvSpPr>
          <p:nvPr>
            <p:ph type="sldNum" sz="quarter" idx="10"/>
          </p:nvPr>
        </p:nvSpPr>
        <p:spPr/>
        <p:txBody>
          <a:bodyPr/>
          <a:lstStyle/>
          <a:p>
            <a:fld id="{07FA4132-0B23-4FEA-8679-406695DEB110}" type="slidenum">
              <a:rPr lang="en-US" smtClean="0"/>
              <a:pPr/>
              <a:t>11</a:t>
            </a:fld>
            <a:endParaRPr lang="en-US"/>
          </a:p>
        </p:txBody>
      </p:sp>
    </p:spTree>
    <p:extLst>
      <p:ext uri="{BB962C8B-B14F-4D97-AF65-F5344CB8AC3E}">
        <p14:creationId xmlns:p14="http://schemas.microsoft.com/office/powerpoint/2010/main" val="168100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a:t>
            </a:r>
            <a:r>
              <a:rPr lang="en-US" sz="1200" kern="1200" dirty="0" err="1" smtClean="0">
                <a:solidFill>
                  <a:schemeClr val="tx1"/>
                </a:solidFill>
                <a:latin typeface="+mn-lt"/>
                <a:ea typeface="+mn-ea"/>
                <a:cs typeface="+mn-cs"/>
              </a:rPr>
              <a:t>NanoRacks</a:t>
            </a:r>
            <a:r>
              <a:rPr lang="en-US" sz="1200" kern="1200" dirty="0" smtClean="0">
                <a:solidFill>
                  <a:schemeClr val="tx1"/>
                </a:solidFill>
                <a:latin typeface="+mn-lt"/>
                <a:ea typeface="+mn-ea"/>
                <a:cs typeface="+mn-cs"/>
              </a:rPr>
              <a:t> first came out looking for a platform that will allow students and researchers to develop experiments for ISS easier, faster and cheaper, our talented engineering team developed a world’s true open source platform to create scientific experiments. We called it </a:t>
            </a:r>
            <a:r>
              <a:rPr lang="en-US" sz="1200" kern="1200" dirty="0" err="1" smtClean="0">
                <a:solidFill>
                  <a:schemeClr val="tx1"/>
                </a:solidFill>
                <a:latin typeface="+mn-lt"/>
                <a:ea typeface="+mn-ea"/>
                <a:cs typeface="+mn-cs"/>
              </a:rPr>
              <a:t>ArduLab</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are introducing fully autonomous capability in </a:t>
            </a:r>
            <a:r>
              <a:rPr lang="en-US" sz="1200" kern="1200" dirty="0" err="1" smtClean="0">
                <a:solidFill>
                  <a:schemeClr val="tx1"/>
                </a:solidFill>
                <a:latin typeface="+mn-lt"/>
                <a:ea typeface="+mn-ea"/>
                <a:cs typeface="+mn-cs"/>
              </a:rPr>
              <a:t>ArduLab</a:t>
            </a:r>
            <a:r>
              <a:rPr lang="en-US" sz="1200" kern="1200" dirty="0" smtClean="0">
                <a:solidFill>
                  <a:schemeClr val="tx1"/>
                </a:solidFill>
                <a:latin typeface="+mn-lt"/>
                <a:ea typeface="+mn-ea"/>
                <a:cs typeface="+mn-cs"/>
              </a:rPr>
              <a:t> to get your data back from International Space Station. Our new </a:t>
            </a:r>
            <a:r>
              <a:rPr lang="en-US" sz="1200" kern="1200" dirty="0" err="1" smtClean="0">
                <a:solidFill>
                  <a:schemeClr val="tx1"/>
                </a:solidFill>
                <a:latin typeface="+mn-lt"/>
                <a:ea typeface="+mn-ea"/>
                <a:cs typeface="+mn-cs"/>
              </a:rPr>
              <a:t>ArduLab</a:t>
            </a:r>
            <a:r>
              <a:rPr lang="en-US" sz="1200" kern="1200" dirty="0" smtClean="0">
                <a:solidFill>
                  <a:schemeClr val="tx1"/>
                </a:solidFill>
                <a:latin typeface="+mn-lt"/>
                <a:ea typeface="+mn-ea"/>
                <a:cs typeface="+mn-cs"/>
              </a:rPr>
              <a:t> has automatic switching to experiment and data modes. Now by just specifying how many times you need the </a:t>
            </a:r>
            <a:r>
              <a:rPr lang="en-US" sz="1200" kern="1200" dirty="0" err="1" smtClean="0">
                <a:solidFill>
                  <a:schemeClr val="tx1"/>
                </a:solidFill>
                <a:latin typeface="+mn-lt"/>
                <a:ea typeface="+mn-ea"/>
                <a:cs typeface="+mn-cs"/>
              </a:rPr>
              <a:t>ArduLab</a:t>
            </a:r>
            <a:r>
              <a:rPr lang="en-US" sz="1200" kern="1200" dirty="0" smtClean="0">
                <a:solidFill>
                  <a:schemeClr val="tx1"/>
                </a:solidFill>
                <a:latin typeface="+mn-lt"/>
                <a:ea typeface="+mn-ea"/>
                <a:cs typeface="+mn-cs"/>
              </a:rPr>
              <a:t> to switch to a USB drive and push the data out to a computer.</a:t>
            </a:r>
          </a:p>
          <a:p>
            <a:r>
              <a:rPr lang="en-US" sz="1200" kern="1200" dirty="0" err="1" smtClean="0">
                <a:solidFill>
                  <a:schemeClr val="tx1"/>
                </a:solidFill>
                <a:latin typeface="+mn-lt"/>
                <a:ea typeface="+mn-ea"/>
                <a:cs typeface="+mn-cs"/>
              </a:rPr>
              <a:t>ArduLab</a:t>
            </a:r>
            <a:r>
              <a:rPr lang="en-US" sz="1200" kern="1200" dirty="0" smtClean="0">
                <a:solidFill>
                  <a:schemeClr val="tx1"/>
                </a:solidFill>
                <a:latin typeface="+mn-lt"/>
                <a:ea typeface="+mn-ea"/>
                <a:cs typeface="+mn-cs"/>
              </a:rPr>
              <a:t> now utilizes full resources of </a:t>
            </a:r>
            <a:r>
              <a:rPr lang="en-US" sz="1200" kern="1200" dirty="0" err="1" smtClean="0">
                <a:solidFill>
                  <a:schemeClr val="tx1"/>
                </a:solidFill>
                <a:latin typeface="+mn-lt"/>
                <a:ea typeface="+mn-ea"/>
                <a:cs typeface="+mn-cs"/>
              </a:rPr>
              <a:t>Atmega</a:t>
            </a:r>
            <a:r>
              <a:rPr lang="en-US" sz="1200" kern="1200" dirty="0" smtClean="0">
                <a:solidFill>
                  <a:schemeClr val="tx1"/>
                </a:solidFill>
                <a:latin typeface="+mn-lt"/>
                <a:ea typeface="+mn-ea"/>
                <a:cs typeface="+mn-cs"/>
              </a:rPr>
              <a:t> 2560 microcontroller and provides you maximum digital I/O and analog pins for integration innumerous kind of sensors, cameras and modules.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6696F8-16D2-4A48-9488-DD8DD38B4522}" type="slidenum">
              <a:rPr lang="en-US" smtClean="0"/>
              <a:pPr/>
              <a:t>12</a:t>
            </a:fld>
            <a:endParaRPr lang="en-US"/>
          </a:p>
        </p:txBody>
      </p:sp>
    </p:spTree>
    <p:extLst>
      <p:ext uri="{BB962C8B-B14F-4D97-AF65-F5344CB8AC3E}">
        <p14:creationId xmlns:p14="http://schemas.microsoft.com/office/powerpoint/2010/main" val="421403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0176C5-E8FF-49EB-A21A-C4EDD91FFE9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176C5-E8FF-49EB-A21A-C4EDD91FFE9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176C5-E8FF-49EB-A21A-C4EDD91FFE9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176C5-E8FF-49EB-A21A-C4EDD91FFE9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176C5-E8FF-49EB-A21A-C4EDD91FFE9A}"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0176C5-E8FF-49EB-A21A-C4EDD91FFE9A}"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0176C5-E8FF-49EB-A21A-C4EDD91FFE9A}" type="datetimeFigureOut">
              <a:rPr lang="en-US" smtClean="0"/>
              <a:pPr/>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0176C5-E8FF-49EB-A21A-C4EDD91FFE9A}" type="datetimeFigureOut">
              <a:rPr lang="en-US" smtClean="0"/>
              <a:pPr/>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176C5-E8FF-49EB-A21A-C4EDD91FFE9A}" type="datetimeFigureOut">
              <a:rPr lang="en-US" smtClean="0"/>
              <a:pPr/>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176C5-E8FF-49EB-A21A-C4EDD91FFE9A}"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176C5-E8FF-49EB-A21A-C4EDD91FFE9A}"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DBC7A-0946-4C9C-AA67-28AFB2D124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0176C5-E8FF-49EB-A21A-C4EDD91FFE9A}" type="datetimeFigureOut">
              <a:rPr lang="en-US" smtClean="0"/>
              <a:pPr/>
              <a:t>8/5/2013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EDBC7A-0946-4C9C-AA67-28AFB2D124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6" name="TextBox 5"/>
          <p:cNvSpPr txBox="1"/>
          <p:nvPr/>
        </p:nvSpPr>
        <p:spPr>
          <a:xfrm>
            <a:off x="5191874" y="2539188"/>
            <a:ext cx="2300758" cy="338554"/>
          </a:xfrm>
          <a:prstGeom prst="rect">
            <a:avLst/>
          </a:prstGeom>
          <a:noFill/>
        </p:spPr>
        <p:txBody>
          <a:bodyPr wrap="none" rtlCol="0">
            <a:spAutoFit/>
          </a:bodyPr>
          <a:lstStyle/>
          <a:p>
            <a:r>
              <a:rPr lang="en-US" sz="1600" dirty="0" smtClean="0">
                <a:solidFill>
                  <a:srgbClr val="00B0F0"/>
                </a:solidFill>
              </a:rPr>
              <a:t>www.infinityaerospace.io</a:t>
            </a:r>
            <a:endParaRPr lang="en-US" sz="1600" dirty="0">
              <a:solidFill>
                <a:srgbClr val="00B0F0"/>
              </a:solidFill>
            </a:endParaRPr>
          </a:p>
        </p:txBody>
      </p:sp>
      <p:pic>
        <p:nvPicPr>
          <p:cNvPr id="18435" name="Picture 3" descr="D:\Dropbox\ZeroGDrones\NanoRacks Ardulab\Renders &amp; Logo\Infinity Aerospace Logo No BACK.png"/>
          <p:cNvPicPr>
            <a:picLocks noChangeAspect="1" noChangeArrowheads="1"/>
          </p:cNvPicPr>
          <p:nvPr/>
        </p:nvPicPr>
        <p:blipFill>
          <a:blip r:embed="rId4" cstate="print">
            <a:lum bright="20000"/>
          </a:blip>
          <a:srcRect/>
          <a:stretch>
            <a:fillRect/>
          </a:stretch>
        </p:blipFill>
        <p:spPr bwMode="auto">
          <a:xfrm>
            <a:off x="1841500" y="1962150"/>
            <a:ext cx="5702300" cy="788679"/>
          </a:xfrm>
          <a:prstGeom prst="rect">
            <a:avLst/>
          </a:prstGeom>
          <a:noFill/>
        </p:spPr>
      </p:pic>
      <p:sp>
        <p:nvSpPr>
          <p:cNvPr id="7" name="TextBox 6"/>
          <p:cNvSpPr txBox="1"/>
          <p:nvPr/>
        </p:nvSpPr>
        <p:spPr>
          <a:xfrm>
            <a:off x="4876800" y="3333750"/>
            <a:ext cx="2515368" cy="954107"/>
          </a:xfrm>
          <a:prstGeom prst="rect">
            <a:avLst/>
          </a:prstGeom>
          <a:noFill/>
        </p:spPr>
        <p:txBody>
          <a:bodyPr wrap="none" rtlCol="0">
            <a:spAutoFit/>
          </a:bodyPr>
          <a:lstStyle/>
          <a:p>
            <a:pPr algn="r"/>
            <a:r>
              <a:rPr lang="en-US" sz="2800" dirty="0" smtClean="0">
                <a:solidFill>
                  <a:srgbClr val="00B0F0"/>
                </a:solidFill>
              </a:rPr>
              <a:t>#</a:t>
            </a:r>
            <a:r>
              <a:rPr lang="en-US" sz="2800" dirty="0" err="1" smtClean="0">
                <a:solidFill>
                  <a:srgbClr val="00B0F0"/>
                </a:solidFill>
              </a:rPr>
              <a:t>makersinspace</a:t>
            </a:r>
            <a:r>
              <a:rPr lang="en-US" sz="2800" dirty="0" smtClean="0">
                <a:solidFill>
                  <a:srgbClr val="00B0F0"/>
                </a:solidFill>
              </a:rPr>
              <a:t/>
            </a:r>
            <a:br>
              <a:rPr lang="en-US" sz="2800" dirty="0" smtClean="0">
                <a:solidFill>
                  <a:srgbClr val="00B0F0"/>
                </a:solidFill>
              </a:rPr>
            </a:br>
            <a:r>
              <a:rPr lang="en-US" sz="2800" dirty="0" smtClean="0">
                <a:solidFill>
                  <a:srgbClr val="00B0F0"/>
                </a:solidFill>
              </a:rPr>
              <a:t>@</a:t>
            </a:r>
            <a:r>
              <a:rPr lang="en-US" sz="2800" dirty="0" err="1" smtClean="0">
                <a:solidFill>
                  <a:srgbClr val="00B0F0"/>
                </a:solidFill>
              </a:rPr>
              <a:t>ardulab</a:t>
            </a:r>
            <a:endParaRPr lang="en-US" sz="2800" dirty="0">
              <a:solidFill>
                <a:srgbClr val="00B0F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6" name="TextBox 5"/>
          <p:cNvSpPr txBox="1"/>
          <p:nvPr/>
        </p:nvSpPr>
        <p:spPr>
          <a:xfrm>
            <a:off x="609600" y="304621"/>
            <a:ext cx="1307456" cy="1200329"/>
          </a:xfrm>
          <a:prstGeom prst="rect">
            <a:avLst/>
          </a:prstGeom>
          <a:noFill/>
        </p:spPr>
        <p:txBody>
          <a:bodyPr wrap="square" rtlCol="0">
            <a:spAutoFit/>
          </a:bodyPr>
          <a:lstStyle/>
          <a:p>
            <a:r>
              <a:rPr lang="en-US" sz="7200" dirty="0" smtClean="0">
                <a:solidFill>
                  <a:srgbClr val="00B0F0"/>
                </a:solidFill>
              </a:rPr>
              <a:t>1</a:t>
            </a:r>
            <a:endParaRPr lang="en-US" sz="7200" dirty="0">
              <a:solidFill>
                <a:srgbClr val="00B0F0"/>
              </a:solidFill>
            </a:endParaRPr>
          </a:p>
        </p:txBody>
      </p:sp>
      <p:pic>
        <p:nvPicPr>
          <p:cNvPr id="22530" name="Picture 2" descr="D:\Dropbox\ZeroGDrones\NanoRacks Ardulab\Renders &amp; Logo\ArduLabINVERT.png"/>
          <p:cNvPicPr>
            <a:picLocks noChangeAspect="1" noChangeArrowheads="1"/>
          </p:cNvPicPr>
          <p:nvPr/>
        </p:nvPicPr>
        <p:blipFill>
          <a:blip r:embed="rId4" cstate="print"/>
          <a:srcRect r="25285" b="43529"/>
          <a:stretch>
            <a:fillRect/>
          </a:stretch>
        </p:blipFill>
        <p:spPr bwMode="auto">
          <a:xfrm>
            <a:off x="3048000" y="2266950"/>
            <a:ext cx="2733675" cy="533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fade">
                                      <p:cBhvr>
                                        <p:cTn id="12"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ropbox\ZeroGDrones\NanoRacks Ardulab\Renders &amp; Logo\Keyshot Render ArduLab 3.95.png"/>
          <p:cNvPicPr>
            <a:picLocks noChangeAspect="1" noChangeArrowheads="1"/>
          </p:cNvPicPr>
          <p:nvPr/>
        </p:nvPicPr>
        <p:blipFill>
          <a:blip r:embed="rId3" cstate="print"/>
          <a:srcRect/>
          <a:stretch>
            <a:fillRect/>
          </a:stretch>
        </p:blipFill>
        <p:spPr bwMode="auto">
          <a:xfrm>
            <a:off x="0" y="675143"/>
            <a:ext cx="9144000" cy="4468357"/>
          </a:xfrm>
          <a:prstGeom prst="rect">
            <a:avLst/>
          </a:prstGeom>
          <a:noFill/>
        </p:spPr>
      </p:pic>
      <p:sp>
        <p:nvSpPr>
          <p:cNvPr id="3" name="TextBox 2"/>
          <p:cNvSpPr txBox="1"/>
          <p:nvPr/>
        </p:nvSpPr>
        <p:spPr>
          <a:xfrm>
            <a:off x="228600" y="285750"/>
            <a:ext cx="4602222" cy="2308324"/>
          </a:xfrm>
          <a:prstGeom prst="rect">
            <a:avLst/>
          </a:prstGeom>
          <a:noFill/>
        </p:spPr>
        <p:txBody>
          <a:bodyPr wrap="none" rtlCol="0">
            <a:spAutoFit/>
          </a:bodyPr>
          <a:lstStyle/>
          <a:p>
            <a:r>
              <a:rPr lang="en-US" sz="2400" b="1" dirty="0" err="1" smtClean="0">
                <a:solidFill>
                  <a:srgbClr val="00B0F0"/>
                </a:solidFill>
              </a:rPr>
              <a:t>ArduLab</a:t>
            </a:r>
            <a:r>
              <a:rPr lang="en-US" sz="2400" dirty="0" smtClean="0">
                <a:solidFill>
                  <a:srgbClr val="00B0F0"/>
                </a:solidFill>
              </a:rPr>
              <a:t> is a </a:t>
            </a:r>
          </a:p>
          <a:p>
            <a:r>
              <a:rPr lang="en-US" sz="2400" dirty="0" err="1" smtClean="0">
                <a:solidFill>
                  <a:srgbClr val="00B0F0"/>
                </a:solidFill>
              </a:rPr>
              <a:t>NanoRacks</a:t>
            </a:r>
            <a:r>
              <a:rPr lang="en-US" sz="2400" dirty="0" smtClean="0">
                <a:solidFill>
                  <a:srgbClr val="00B0F0"/>
                </a:solidFill>
              </a:rPr>
              <a:t> compliant and certified,</a:t>
            </a:r>
          </a:p>
          <a:p>
            <a:r>
              <a:rPr lang="en-US" sz="2400" dirty="0" err="1" smtClean="0">
                <a:solidFill>
                  <a:srgbClr val="00B0F0"/>
                </a:solidFill>
              </a:rPr>
              <a:t>cubesat</a:t>
            </a:r>
            <a:r>
              <a:rPr lang="en-US" sz="2400" dirty="0" smtClean="0">
                <a:solidFill>
                  <a:srgbClr val="00B0F0"/>
                </a:solidFill>
              </a:rPr>
              <a:t> form factor, </a:t>
            </a:r>
          </a:p>
          <a:p>
            <a:r>
              <a:rPr lang="en-US" sz="2400" dirty="0" err="1" smtClean="0">
                <a:solidFill>
                  <a:srgbClr val="00B0F0"/>
                </a:solidFill>
              </a:rPr>
              <a:t>arduino</a:t>
            </a:r>
            <a:r>
              <a:rPr lang="en-US" sz="2400" dirty="0" smtClean="0">
                <a:solidFill>
                  <a:srgbClr val="00B0F0"/>
                </a:solidFill>
              </a:rPr>
              <a:t> based</a:t>
            </a:r>
          </a:p>
          <a:p>
            <a:r>
              <a:rPr lang="en-US" sz="2400" dirty="0" err="1" smtClean="0">
                <a:solidFill>
                  <a:srgbClr val="00B0F0"/>
                </a:solidFill>
              </a:rPr>
              <a:t>NanoLab</a:t>
            </a:r>
            <a:r>
              <a:rPr lang="en-US" sz="2400" dirty="0" smtClean="0">
                <a:solidFill>
                  <a:srgbClr val="00B0F0"/>
                </a:solidFill>
              </a:rPr>
              <a:t> purpose designed </a:t>
            </a:r>
          </a:p>
          <a:p>
            <a:r>
              <a:rPr lang="en-US" sz="2400" dirty="0" smtClean="0">
                <a:solidFill>
                  <a:srgbClr val="00B0F0"/>
                </a:solidFill>
              </a:rPr>
              <a:t>for </a:t>
            </a:r>
            <a:r>
              <a:rPr lang="en-US" sz="2400" b="1" dirty="0" smtClean="0">
                <a:solidFill>
                  <a:srgbClr val="00B0F0"/>
                </a:solidFill>
              </a:rPr>
              <a:t>space experiments</a:t>
            </a:r>
            <a:r>
              <a:rPr lang="en-US" sz="2400" dirty="0" smtClean="0">
                <a:solidFill>
                  <a:srgbClr val="00B0F0"/>
                </a:solidFill>
              </a:rPr>
              <a: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D:\Dropbox\ZeroGDrones\NanoRacks Ardulab\Renders &amp; Logo\ArduLab Front Cover V2.png"/>
          <p:cNvPicPr>
            <a:picLocks noChangeAspect="1" noChangeArrowheads="1"/>
          </p:cNvPicPr>
          <p:nvPr/>
        </p:nvPicPr>
        <p:blipFill>
          <a:blip r:embed="rId3" cstate="print"/>
          <a:srcRect t="11843" r="2392" b="17106"/>
          <a:stretch>
            <a:fillRect/>
          </a:stretch>
        </p:blipFill>
        <p:spPr bwMode="auto">
          <a:xfrm>
            <a:off x="0" y="0"/>
            <a:ext cx="9144000" cy="51435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ropbox\ZeroGDrones\NanoRacks Ardulab\Renders &amp; Logo\How it Works\How it Works 2 Crop.jpg"/>
          <p:cNvPicPr>
            <a:picLocks noChangeAspect="1" noChangeArrowheads="1"/>
          </p:cNvPicPr>
          <p:nvPr/>
        </p:nvPicPr>
        <p:blipFill>
          <a:blip r:embed="rId2" cstate="print"/>
          <a:srcRect/>
          <a:stretch>
            <a:fillRect/>
          </a:stretch>
        </p:blipFill>
        <p:spPr bwMode="auto">
          <a:xfrm>
            <a:off x="3124200" y="0"/>
            <a:ext cx="5775053" cy="5143499"/>
          </a:xfrm>
          <a:prstGeom prst="rect">
            <a:avLst/>
          </a:prstGeom>
          <a:noFill/>
        </p:spPr>
      </p:pic>
      <p:sp>
        <p:nvSpPr>
          <p:cNvPr id="3" name="TextBox 2"/>
          <p:cNvSpPr txBox="1"/>
          <p:nvPr/>
        </p:nvSpPr>
        <p:spPr>
          <a:xfrm>
            <a:off x="381000" y="2353330"/>
            <a:ext cx="2304862" cy="523220"/>
          </a:xfrm>
          <a:prstGeom prst="rect">
            <a:avLst/>
          </a:prstGeom>
          <a:noFill/>
        </p:spPr>
        <p:txBody>
          <a:bodyPr wrap="none" rtlCol="0">
            <a:spAutoFit/>
          </a:bodyPr>
          <a:lstStyle/>
          <a:p>
            <a:r>
              <a:rPr lang="en-US" sz="2800" dirty="0" smtClean="0">
                <a:solidFill>
                  <a:srgbClr val="00B0F0"/>
                </a:solidFill>
              </a:rPr>
              <a:t>How it Works?</a:t>
            </a:r>
            <a:endParaRPr lang="en-US" sz="2800" dirty="0">
              <a:solidFill>
                <a:srgbClr val="00B0F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438150"/>
            <a:ext cx="7363682" cy="646331"/>
          </a:xfrm>
          <a:prstGeom prst="rect">
            <a:avLst/>
          </a:prstGeom>
          <a:noFill/>
        </p:spPr>
        <p:txBody>
          <a:bodyPr wrap="none" rtlCol="0">
            <a:spAutoFit/>
          </a:bodyPr>
          <a:lstStyle/>
          <a:p>
            <a:r>
              <a:rPr lang="en-US" sz="3600" dirty="0" smtClean="0">
                <a:solidFill>
                  <a:srgbClr val="00B0F0"/>
                </a:solidFill>
              </a:rPr>
              <a:t>Adding cameras has never been easier</a:t>
            </a:r>
          </a:p>
        </p:txBody>
      </p:sp>
      <p:pic>
        <p:nvPicPr>
          <p:cNvPr id="6148" name="Picture 4" descr="http://cbcdn2.gp-static.com/uploads/product_photo/image/1233/05_h3_black_camera_glam.jpg"/>
          <p:cNvPicPr>
            <a:picLocks noChangeAspect="1" noChangeArrowheads="1"/>
          </p:cNvPicPr>
          <p:nvPr/>
        </p:nvPicPr>
        <p:blipFill>
          <a:blip r:embed="rId3" cstate="print"/>
          <a:srcRect/>
          <a:stretch>
            <a:fillRect/>
          </a:stretch>
        </p:blipFill>
        <p:spPr bwMode="auto">
          <a:xfrm>
            <a:off x="1219200" y="1085850"/>
            <a:ext cx="6505575" cy="405765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514350"/>
            <a:ext cx="7216847" cy="646331"/>
          </a:xfrm>
          <a:prstGeom prst="rect">
            <a:avLst/>
          </a:prstGeom>
          <a:noFill/>
        </p:spPr>
        <p:txBody>
          <a:bodyPr wrap="none" rtlCol="0">
            <a:spAutoFit/>
          </a:bodyPr>
          <a:lstStyle/>
          <a:p>
            <a:r>
              <a:rPr lang="en-US" sz="3600" dirty="0" smtClean="0">
                <a:solidFill>
                  <a:srgbClr val="00B0F0"/>
                </a:solidFill>
              </a:rPr>
              <a:t>Servos, motors and actuators support</a:t>
            </a:r>
          </a:p>
        </p:txBody>
      </p:sp>
      <p:pic>
        <p:nvPicPr>
          <p:cNvPr id="4098" name="Picture 2" descr="http://www.icrobotics.co.uk/wiki/images/1/19/Servo_Stripped.jpg"/>
          <p:cNvPicPr>
            <a:picLocks noChangeAspect="1" noChangeArrowheads="1"/>
          </p:cNvPicPr>
          <p:nvPr/>
        </p:nvPicPr>
        <p:blipFill>
          <a:blip r:embed="rId3" cstate="print"/>
          <a:srcRect/>
          <a:stretch>
            <a:fillRect/>
          </a:stretch>
        </p:blipFill>
        <p:spPr bwMode="auto">
          <a:xfrm>
            <a:off x="1524000" y="1581150"/>
            <a:ext cx="2857500" cy="2676525"/>
          </a:xfrm>
          <a:prstGeom prst="rect">
            <a:avLst/>
          </a:prstGeom>
          <a:noFill/>
        </p:spPr>
      </p:pic>
      <p:pic>
        <p:nvPicPr>
          <p:cNvPr id="4100" name="Picture 4" descr="http://www.robotshop.com/content/images/hs-5565mh-servo-motor-large.jpg"/>
          <p:cNvPicPr>
            <a:picLocks noChangeAspect="1" noChangeArrowheads="1"/>
          </p:cNvPicPr>
          <p:nvPr/>
        </p:nvPicPr>
        <p:blipFill>
          <a:blip r:embed="rId4" cstate="print"/>
          <a:srcRect/>
          <a:stretch>
            <a:fillRect/>
          </a:stretch>
        </p:blipFill>
        <p:spPr bwMode="auto">
          <a:xfrm>
            <a:off x="4648200" y="1581150"/>
            <a:ext cx="2428126" cy="272415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0636"/>
            <a:ext cx="9144000" cy="5264136"/>
          </a:xfrm>
          <a:prstGeom prst="rect">
            <a:avLst/>
          </a:prstGeom>
        </p:spPr>
      </p:pic>
      <p:cxnSp>
        <p:nvCxnSpPr>
          <p:cNvPr id="7" name="Straight Arrow Connector 6"/>
          <p:cNvCxnSpPr/>
          <p:nvPr/>
        </p:nvCxnSpPr>
        <p:spPr>
          <a:xfrm flipH="1" flipV="1">
            <a:off x="6705599" y="3373993"/>
            <a:ext cx="685801" cy="1255157"/>
          </a:xfrm>
          <a:prstGeom prst="straightConnector1">
            <a:avLst/>
          </a:prstGeom>
          <a:ln w="603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86600" y="4552950"/>
            <a:ext cx="1636987" cy="523220"/>
          </a:xfrm>
          <a:prstGeom prst="rect">
            <a:avLst/>
          </a:prstGeom>
          <a:noFill/>
        </p:spPr>
        <p:txBody>
          <a:bodyPr wrap="none" rtlCol="0">
            <a:spAutoFit/>
          </a:bodyPr>
          <a:lstStyle/>
          <a:p>
            <a:r>
              <a:rPr lang="en-US" sz="2800" b="1" dirty="0" smtClean="0">
                <a:solidFill>
                  <a:srgbClr val="00B0F0"/>
                </a:solidFill>
              </a:rPr>
              <a:t>ARDULAB</a:t>
            </a:r>
            <a:endParaRPr lang="en-US" sz="2800" b="1" dirty="0">
              <a:solidFill>
                <a:srgbClr val="00B0F0"/>
              </a:solidFill>
            </a:endParaRPr>
          </a:p>
        </p:txBody>
      </p:sp>
    </p:spTree>
    <p:extLst>
      <p:ext uri="{BB962C8B-B14F-4D97-AF65-F5344CB8AC3E}">
        <p14:creationId xmlns:p14="http://schemas.microsoft.com/office/powerpoint/2010/main" val="32681779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429" b="26873"/>
          <a:stretch/>
        </p:blipFill>
        <p:spPr>
          <a:xfrm>
            <a:off x="0" y="1618103"/>
            <a:ext cx="9142348" cy="352539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736" t="30843" r="12736" b="14110"/>
          <a:stretch/>
        </p:blipFill>
        <p:spPr>
          <a:xfrm>
            <a:off x="2565717" y="0"/>
            <a:ext cx="6578283" cy="2419350"/>
          </a:xfrm>
          <a:prstGeom prst="rect">
            <a:avLst/>
          </a:prstGeom>
        </p:spPr>
      </p:pic>
      <p:pic>
        <p:nvPicPr>
          <p:cNvPr id="5" name="Picture 2" descr="http://1.bp.blogspot.com/-RALOQVKRGQE/Tak6-cJ57SI/AAAAAAAADGs/BwYvHiy_NT0/s1600/1600x1200%25252C%2Bspace%2Bstation%25252C%2Borbit.jpg"/>
          <p:cNvPicPr>
            <a:picLocks noChangeAspect="1" noChangeArrowheads="1"/>
          </p:cNvPicPr>
          <p:nvPr/>
        </p:nvPicPr>
        <p:blipFill>
          <a:blip r:embed="rId5" cstate="print"/>
          <a:srcRect t="14722" b="10281"/>
          <a:stretch>
            <a:fillRect/>
          </a:stretch>
        </p:blipFill>
        <p:spPr bwMode="auto">
          <a:xfrm>
            <a:off x="-21115" y="0"/>
            <a:ext cx="4301066" cy="2419350"/>
          </a:xfrm>
          <a:prstGeom prst="rect">
            <a:avLst/>
          </a:prstGeom>
          <a:noFill/>
        </p:spPr>
      </p:pic>
      <p:sp>
        <p:nvSpPr>
          <p:cNvPr id="7" name="Rectangle 6"/>
          <p:cNvSpPr/>
          <p:nvPr/>
        </p:nvSpPr>
        <p:spPr>
          <a:xfrm>
            <a:off x="0" y="1733550"/>
            <a:ext cx="9144000" cy="1524000"/>
          </a:xfrm>
          <a:prstGeom prst="rect">
            <a:avLst/>
          </a:prstGeom>
          <a:solidFill>
            <a:srgbClr val="0D0D0D">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57614" y="1962150"/>
            <a:ext cx="7171707" cy="1077218"/>
          </a:xfrm>
          <a:prstGeom prst="rect">
            <a:avLst/>
          </a:prstGeom>
          <a:noFill/>
        </p:spPr>
        <p:txBody>
          <a:bodyPr wrap="none" rtlCol="0">
            <a:spAutoFit/>
          </a:bodyPr>
          <a:lstStyle/>
          <a:p>
            <a:pPr algn="ctr"/>
            <a:r>
              <a:rPr lang="en-US" sz="3200" b="1" dirty="0" smtClean="0">
                <a:solidFill>
                  <a:schemeClr val="bg1">
                    <a:lumMod val="95000"/>
                  </a:schemeClr>
                </a:solidFill>
                <a:latin typeface="Arial" pitchFamily="34" charset="0"/>
                <a:cs typeface="Arial" pitchFamily="34" charset="0"/>
              </a:rPr>
              <a:t>ARDULABS SERVING CUSTOMERS</a:t>
            </a:r>
          </a:p>
          <a:p>
            <a:pPr algn="ctr"/>
            <a:r>
              <a:rPr lang="en-US" sz="3200" b="1" dirty="0" smtClean="0">
                <a:solidFill>
                  <a:schemeClr val="bg1">
                    <a:lumMod val="95000"/>
                  </a:schemeClr>
                </a:solidFill>
                <a:latin typeface="Arial" pitchFamily="34" charset="0"/>
                <a:cs typeface="Arial" pitchFamily="34" charset="0"/>
              </a:rPr>
              <a:t>IN ALL SPACE BOUND VEHICLES</a:t>
            </a:r>
            <a:endParaRPr lang="en-US" sz="3200" b="1" dirty="0">
              <a:solidFill>
                <a:schemeClr val="bg1">
                  <a:lumMod val="9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3" name="TextBox 2"/>
          <p:cNvSpPr txBox="1"/>
          <p:nvPr/>
        </p:nvSpPr>
        <p:spPr>
          <a:xfrm>
            <a:off x="609600" y="304621"/>
            <a:ext cx="1307456" cy="1200329"/>
          </a:xfrm>
          <a:prstGeom prst="rect">
            <a:avLst/>
          </a:prstGeom>
          <a:noFill/>
        </p:spPr>
        <p:txBody>
          <a:bodyPr wrap="square" rtlCol="0">
            <a:spAutoFit/>
          </a:bodyPr>
          <a:lstStyle/>
          <a:p>
            <a:r>
              <a:rPr lang="en-US" sz="7200" dirty="0" smtClean="0">
                <a:solidFill>
                  <a:srgbClr val="00B0F0"/>
                </a:solidFill>
              </a:rPr>
              <a:t>2</a:t>
            </a:r>
            <a:endParaRPr lang="en-US" sz="7200" dirty="0">
              <a:solidFill>
                <a:srgbClr val="00B0F0"/>
              </a:solidFill>
            </a:endParaRPr>
          </a:p>
        </p:txBody>
      </p:sp>
      <p:sp>
        <p:nvSpPr>
          <p:cNvPr id="5" name="TextBox 4"/>
          <p:cNvSpPr txBox="1"/>
          <p:nvPr/>
        </p:nvSpPr>
        <p:spPr>
          <a:xfrm>
            <a:off x="1001727" y="2190750"/>
            <a:ext cx="7192610" cy="954107"/>
          </a:xfrm>
          <a:prstGeom prst="rect">
            <a:avLst/>
          </a:prstGeom>
          <a:noFill/>
        </p:spPr>
        <p:txBody>
          <a:bodyPr wrap="none" rtlCol="0">
            <a:spAutoFit/>
          </a:bodyPr>
          <a:lstStyle/>
          <a:p>
            <a:pPr algn="ctr"/>
            <a:r>
              <a:rPr lang="en-US" sz="2800" dirty="0" smtClean="0">
                <a:solidFill>
                  <a:srgbClr val="00B0F0"/>
                </a:solidFill>
              </a:rPr>
              <a:t>Payload Development, Integration and Technical</a:t>
            </a:r>
          </a:p>
          <a:p>
            <a:pPr algn="ctr"/>
            <a:r>
              <a:rPr lang="en-US" sz="2800" dirty="0" smtClean="0">
                <a:solidFill>
                  <a:srgbClr val="00B0F0"/>
                </a:solidFill>
              </a:rPr>
              <a:t>Services</a:t>
            </a:r>
            <a:endParaRPr lang="en-US" sz="11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graphicFrame>
        <p:nvGraphicFramePr>
          <p:cNvPr id="6" name="Diagram 5"/>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Keyshot3\KeyShot 3\Renderings\Wind Turbine Chile 1.28.jpg"/>
          <p:cNvPicPr>
            <a:picLocks noChangeAspect="1" noChangeArrowheads="1"/>
          </p:cNvPicPr>
          <p:nvPr/>
        </p:nvPicPr>
        <p:blipFill>
          <a:blip r:embed="rId2" cstate="print"/>
          <a:srcRect l="24772" r="14562" b="30158"/>
          <a:stretch>
            <a:fillRect/>
          </a:stretch>
        </p:blipFill>
        <p:spPr bwMode="auto">
          <a:xfrm>
            <a:off x="0" y="0"/>
            <a:ext cx="9144000" cy="5143501"/>
          </a:xfrm>
          <a:prstGeom prst="rect">
            <a:avLst/>
          </a:prstGeom>
          <a:noFill/>
        </p:spPr>
      </p:pic>
      <p:sp>
        <p:nvSpPr>
          <p:cNvPr id="3" name="TextBox 2"/>
          <p:cNvSpPr txBox="1"/>
          <p:nvPr/>
        </p:nvSpPr>
        <p:spPr>
          <a:xfrm>
            <a:off x="4419600" y="2571750"/>
            <a:ext cx="4267200" cy="800219"/>
          </a:xfrm>
          <a:prstGeom prst="rect">
            <a:avLst/>
          </a:prstGeom>
          <a:noFill/>
        </p:spPr>
        <p:txBody>
          <a:bodyPr wrap="square" rtlCol="0">
            <a:spAutoFit/>
          </a:bodyPr>
          <a:lstStyle/>
          <a:p>
            <a:r>
              <a:rPr lang="en-US" b="1" dirty="0" smtClean="0">
                <a:solidFill>
                  <a:schemeClr val="bg1"/>
                </a:solidFill>
              </a:rPr>
              <a:t>BRIAN</a:t>
            </a:r>
            <a:r>
              <a:rPr lang="en-US" dirty="0" smtClean="0"/>
              <a:t> </a:t>
            </a:r>
            <a:r>
              <a:rPr lang="en-US" dirty="0" smtClean="0">
                <a:solidFill>
                  <a:schemeClr val="bg1"/>
                </a:solidFill>
              </a:rPr>
              <a:t>RIEGER</a:t>
            </a:r>
            <a:r>
              <a:rPr lang="en-US" sz="1600" dirty="0" smtClean="0">
                <a:solidFill>
                  <a:schemeClr val="bg1"/>
                </a:solidFill>
              </a:rPr>
              <a:t> , Co-Founder</a:t>
            </a:r>
          </a:p>
          <a:p>
            <a:r>
              <a:rPr lang="en-US" sz="1600" dirty="0" smtClean="0"/>
              <a:t>Aerospace Engineer</a:t>
            </a:r>
            <a:br>
              <a:rPr lang="en-US" sz="1600" dirty="0" smtClean="0"/>
            </a:br>
            <a:r>
              <a:rPr lang="en-US" sz="1200" dirty="0" smtClean="0"/>
              <a:t>Boeing 787 Aerodynamicist | Embry-Riddle</a:t>
            </a:r>
            <a:endParaRPr lang="en-US" sz="1600" dirty="0" smtClean="0"/>
          </a:p>
        </p:txBody>
      </p:sp>
      <p:pic>
        <p:nvPicPr>
          <p:cNvPr id="4" name="Picture 6" descr="http://a3.sphotos.ak.fbcdn.net/hphotos-ak-snc7/s720x720/392146_325134787504006_248871311797021_1449977_759239917_n.jpg"/>
          <p:cNvPicPr>
            <a:picLocks noChangeAspect="1" noChangeArrowheads="1"/>
          </p:cNvPicPr>
          <p:nvPr/>
        </p:nvPicPr>
        <p:blipFill>
          <a:blip r:embed="rId3" cstate="print"/>
          <a:srcRect l="11969" r="16929"/>
          <a:stretch>
            <a:fillRect/>
          </a:stretch>
        </p:blipFill>
        <p:spPr bwMode="auto">
          <a:xfrm>
            <a:off x="3102976" y="2571750"/>
            <a:ext cx="1195974" cy="946150"/>
          </a:xfrm>
          <a:prstGeom prst="rect">
            <a:avLst/>
          </a:prstGeom>
          <a:noFill/>
        </p:spPr>
      </p:pic>
      <p:sp>
        <p:nvSpPr>
          <p:cNvPr id="13" name="TextBox 12"/>
          <p:cNvSpPr txBox="1"/>
          <p:nvPr/>
        </p:nvSpPr>
        <p:spPr>
          <a:xfrm>
            <a:off x="4419600" y="1581150"/>
            <a:ext cx="5638800" cy="1046440"/>
          </a:xfrm>
          <a:prstGeom prst="rect">
            <a:avLst/>
          </a:prstGeom>
          <a:noFill/>
        </p:spPr>
        <p:txBody>
          <a:bodyPr wrap="square" rtlCol="0">
            <a:spAutoFit/>
          </a:bodyPr>
          <a:lstStyle/>
          <a:p>
            <a:r>
              <a:rPr lang="en-US" b="1" dirty="0" smtClean="0">
                <a:solidFill>
                  <a:schemeClr val="bg1"/>
                </a:solidFill>
              </a:rPr>
              <a:t>MANU</a:t>
            </a:r>
            <a:r>
              <a:rPr lang="en-US" dirty="0" smtClean="0"/>
              <a:t> </a:t>
            </a:r>
            <a:r>
              <a:rPr lang="en-US" dirty="0" smtClean="0">
                <a:solidFill>
                  <a:schemeClr val="bg1"/>
                </a:solidFill>
              </a:rPr>
              <a:t>SHARMA, Co-Founder</a:t>
            </a:r>
            <a:endParaRPr lang="en-US" sz="1600" dirty="0" smtClean="0"/>
          </a:p>
          <a:p>
            <a:r>
              <a:rPr lang="en-US" sz="1600" dirty="0" smtClean="0"/>
              <a:t>Aerospace Engineer</a:t>
            </a:r>
            <a:br>
              <a:rPr lang="en-US" sz="1600" dirty="0" smtClean="0"/>
            </a:br>
            <a:r>
              <a:rPr lang="en-US" sz="1200" dirty="0" smtClean="0"/>
              <a:t>Stanford University | Singularity University | Embry-Riddle</a:t>
            </a:r>
            <a:br>
              <a:rPr lang="en-US" sz="1200" dirty="0" smtClean="0"/>
            </a:br>
            <a:endParaRPr lang="en-US" sz="1600" dirty="0" smtClean="0"/>
          </a:p>
        </p:txBody>
      </p:sp>
      <p:pic>
        <p:nvPicPr>
          <p:cNvPr id="14" name="Picture 38" descr="http://a6.sphotos.ak.fbcdn.net/hphotos-ak-ash4/338936_2592518530460_1179559996_33159699_767899198_o.jpg"/>
          <p:cNvPicPr>
            <a:picLocks noChangeAspect="1" noChangeArrowheads="1"/>
          </p:cNvPicPr>
          <p:nvPr/>
        </p:nvPicPr>
        <p:blipFill>
          <a:blip r:embed="rId4" cstate="print"/>
          <a:srcRect r="32013"/>
          <a:stretch>
            <a:fillRect/>
          </a:stretch>
        </p:blipFill>
        <p:spPr bwMode="auto">
          <a:xfrm>
            <a:off x="3104261" y="1581799"/>
            <a:ext cx="1196609" cy="989951"/>
          </a:xfrm>
          <a:prstGeom prst="rect">
            <a:avLst/>
          </a:prstGeom>
          <a:noFill/>
        </p:spPr>
      </p:pic>
      <p:sp>
        <p:nvSpPr>
          <p:cNvPr id="26" name="TextBox 25"/>
          <p:cNvSpPr txBox="1"/>
          <p:nvPr/>
        </p:nvSpPr>
        <p:spPr>
          <a:xfrm>
            <a:off x="457200" y="2277130"/>
            <a:ext cx="2154308" cy="523220"/>
          </a:xfrm>
          <a:prstGeom prst="rect">
            <a:avLst/>
          </a:prstGeom>
          <a:noFill/>
        </p:spPr>
        <p:txBody>
          <a:bodyPr wrap="none" rtlCol="0">
            <a:spAutoFit/>
          </a:bodyPr>
          <a:lstStyle/>
          <a:p>
            <a:r>
              <a:rPr lang="en-US" sz="2800" b="1" dirty="0" smtClean="0">
                <a:solidFill>
                  <a:schemeClr val="bg1"/>
                </a:solidFill>
              </a:rPr>
              <a:t>Who are we?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2" name="TextBox 1"/>
          <p:cNvSpPr txBox="1"/>
          <p:nvPr/>
        </p:nvSpPr>
        <p:spPr>
          <a:xfrm>
            <a:off x="762000" y="2266950"/>
            <a:ext cx="1292341" cy="523220"/>
          </a:xfrm>
          <a:prstGeom prst="rect">
            <a:avLst/>
          </a:prstGeom>
          <a:noFill/>
        </p:spPr>
        <p:txBody>
          <a:bodyPr wrap="none" rtlCol="0">
            <a:spAutoFit/>
          </a:bodyPr>
          <a:lstStyle/>
          <a:p>
            <a:r>
              <a:rPr lang="en-US" sz="2800" dirty="0" smtClean="0">
                <a:solidFill>
                  <a:schemeClr val="bg1"/>
                </a:solidFill>
              </a:rPr>
              <a:t>Schools</a:t>
            </a:r>
            <a:endParaRPr lang="en-US" sz="2800" dirty="0">
              <a:solidFill>
                <a:schemeClr val="bg1"/>
              </a:solidFill>
            </a:endParaRPr>
          </a:p>
        </p:txBody>
      </p:sp>
      <p:cxnSp>
        <p:nvCxnSpPr>
          <p:cNvPr id="7" name="Straight Arrow Connector 6"/>
          <p:cNvCxnSpPr/>
          <p:nvPr/>
        </p:nvCxnSpPr>
        <p:spPr>
          <a:xfrm>
            <a:off x="2054341" y="2441601"/>
            <a:ext cx="536459" cy="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8" name="Straight Arrow Connector 7"/>
          <p:cNvCxnSpPr/>
          <p:nvPr/>
        </p:nvCxnSpPr>
        <p:spPr>
          <a:xfrm flipH="1">
            <a:off x="2034990" y="2643306"/>
            <a:ext cx="555810" cy="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pic>
        <p:nvPicPr>
          <p:cNvPr id="11" name="Picture 3" descr="D:\Dropbox\ZeroGDrones\NanoRacks Ardulab\Renders &amp; Logo\Infinity Aerospace Logo No BACK.png"/>
          <p:cNvPicPr>
            <a:picLocks noChangeAspect="1" noChangeArrowheads="1"/>
          </p:cNvPicPr>
          <p:nvPr/>
        </p:nvPicPr>
        <p:blipFill>
          <a:blip r:embed="rId4" cstate="print">
            <a:lum bright="20000"/>
          </a:blip>
          <a:srcRect/>
          <a:stretch>
            <a:fillRect/>
          </a:stretch>
        </p:blipFill>
        <p:spPr bwMode="auto">
          <a:xfrm>
            <a:off x="2743200" y="2338855"/>
            <a:ext cx="2743200" cy="379409"/>
          </a:xfrm>
          <a:prstGeom prst="rect">
            <a:avLst/>
          </a:prstGeom>
          <a:noFill/>
        </p:spPr>
      </p:pic>
      <p:cxnSp>
        <p:nvCxnSpPr>
          <p:cNvPr id="18" name="Elbow Connector 17"/>
          <p:cNvCxnSpPr/>
          <p:nvPr/>
        </p:nvCxnSpPr>
        <p:spPr>
          <a:xfrm flipV="1">
            <a:off x="5486400" y="1352550"/>
            <a:ext cx="1143000" cy="1089051"/>
          </a:xfrm>
          <a:prstGeom prst="bentConnector3">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9" name="Elbow Connector 18"/>
          <p:cNvCxnSpPr/>
          <p:nvPr/>
        </p:nvCxnSpPr>
        <p:spPr>
          <a:xfrm>
            <a:off x="5486400" y="2718264"/>
            <a:ext cx="1143000" cy="1089051"/>
          </a:xfrm>
          <a:prstGeom prst="bentConnector3">
            <a:avLst/>
          </a:prstGeom>
          <a:ln w="38100">
            <a:tailEnd type="arrow"/>
          </a:ln>
        </p:spPr>
        <p:style>
          <a:lnRef idx="1">
            <a:schemeClr val="accent3"/>
          </a:lnRef>
          <a:fillRef idx="0">
            <a:schemeClr val="accent3"/>
          </a:fillRef>
          <a:effectRef idx="0">
            <a:schemeClr val="accent3"/>
          </a:effectRef>
          <a:fontRef idx="minor">
            <a:schemeClr val="tx1"/>
          </a:fontRef>
        </p:style>
      </p:cxnSp>
      <p:pic>
        <p:nvPicPr>
          <p:cNvPr id="2050" name="Picture 2" descr="http://nanoracks.com/wp-content/uploads/nanoracks-logo-180.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294" y="678322"/>
            <a:ext cx="1210153" cy="13484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p:cNvPicPr>
            <a:picLocks noChangeAspect="1" noChangeArrowheads="1"/>
          </p:cNvPicPr>
          <p:nvPr/>
        </p:nvPicPr>
        <p:blipFill rotWithShape="1">
          <a:blip r:embed="rId6" cstate="print">
            <a:clrChange>
              <a:clrFrom>
                <a:srgbClr val="070707"/>
              </a:clrFrom>
              <a:clrTo>
                <a:srgbClr val="070707">
                  <a:alpha val="0"/>
                </a:srgbClr>
              </a:clrTo>
            </a:clrChange>
            <a:extLst>
              <a:ext uri="{28A0092B-C50C-407E-A947-70E740481C1C}">
                <a14:useLocalDpi xmlns:a14="http://schemas.microsoft.com/office/drawing/2010/main" val="0"/>
              </a:ext>
            </a:extLst>
          </a:blip>
          <a:srcRect t="31676" b="32088"/>
          <a:stretch/>
        </p:blipFill>
        <p:spPr bwMode="auto">
          <a:xfrm>
            <a:off x="6007411" y="3189837"/>
            <a:ext cx="2293866" cy="83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18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2" name="TextBox 1"/>
          <p:cNvSpPr txBox="1"/>
          <p:nvPr/>
        </p:nvSpPr>
        <p:spPr>
          <a:xfrm>
            <a:off x="1371600" y="2172890"/>
            <a:ext cx="1292341" cy="523220"/>
          </a:xfrm>
          <a:prstGeom prst="rect">
            <a:avLst/>
          </a:prstGeom>
          <a:noFill/>
        </p:spPr>
        <p:txBody>
          <a:bodyPr wrap="none" rtlCol="0">
            <a:spAutoFit/>
          </a:bodyPr>
          <a:lstStyle/>
          <a:p>
            <a:r>
              <a:rPr lang="en-US" sz="2800" dirty="0" smtClean="0">
                <a:solidFill>
                  <a:schemeClr val="bg1"/>
                </a:solidFill>
              </a:rPr>
              <a:t>Schools</a:t>
            </a:r>
            <a:endParaRPr lang="en-US" sz="2800" dirty="0">
              <a:solidFill>
                <a:schemeClr val="bg1"/>
              </a:solidFill>
            </a:endParaRPr>
          </a:p>
        </p:txBody>
      </p:sp>
      <p:cxnSp>
        <p:nvCxnSpPr>
          <p:cNvPr id="7" name="Straight Arrow Connector 6"/>
          <p:cNvCxnSpPr/>
          <p:nvPr/>
        </p:nvCxnSpPr>
        <p:spPr>
          <a:xfrm>
            <a:off x="4151100" y="2347542"/>
            <a:ext cx="536459" cy="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8" name="Straight Arrow Connector 7"/>
          <p:cNvCxnSpPr/>
          <p:nvPr/>
        </p:nvCxnSpPr>
        <p:spPr>
          <a:xfrm flipH="1">
            <a:off x="4131749" y="2549247"/>
            <a:ext cx="555810" cy="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pic>
        <p:nvPicPr>
          <p:cNvPr id="11" name="Picture 3" descr="D:\Dropbox\ZeroGDrones\NanoRacks Ardulab\Renders &amp; Logo\Infinity Aerospace Logo No BACK.png"/>
          <p:cNvPicPr>
            <a:picLocks noChangeAspect="1" noChangeArrowheads="1"/>
          </p:cNvPicPr>
          <p:nvPr/>
        </p:nvPicPr>
        <p:blipFill>
          <a:blip r:embed="rId4" cstate="print">
            <a:lum bright="20000"/>
          </a:blip>
          <a:srcRect/>
          <a:stretch>
            <a:fillRect/>
          </a:stretch>
        </p:blipFill>
        <p:spPr bwMode="auto">
          <a:xfrm>
            <a:off x="4839959" y="2244796"/>
            <a:ext cx="2743200" cy="379409"/>
          </a:xfrm>
          <a:prstGeom prst="rect">
            <a:avLst/>
          </a:prstGeom>
          <a:noFill/>
        </p:spPr>
      </p:pic>
      <p:sp>
        <p:nvSpPr>
          <p:cNvPr id="13" name="TextBox 12"/>
          <p:cNvSpPr txBox="1"/>
          <p:nvPr/>
        </p:nvSpPr>
        <p:spPr>
          <a:xfrm>
            <a:off x="4322609" y="2696111"/>
            <a:ext cx="3478068" cy="1323439"/>
          </a:xfrm>
          <a:prstGeom prst="rect">
            <a:avLst/>
          </a:prstGeom>
          <a:noFill/>
        </p:spPr>
        <p:txBody>
          <a:bodyPr wrap="none" rtlCol="0">
            <a:spAutoFit/>
          </a:bodyPr>
          <a:lstStyle/>
          <a:p>
            <a:pPr algn="ctr"/>
            <a:r>
              <a:rPr lang="en-US" sz="1600" dirty="0" err="1" smtClean="0">
                <a:solidFill>
                  <a:srgbClr val="00B0F0"/>
                </a:solidFill>
              </a:rPr>
              <a:t>Ardulabs</a:t>
            </a:r>
            <a:r>
              <a:rPr lang="en-US" sz="1600" dirty="0" smtClean="0">
                <a:solidFill>
                  <a:srgbClr val="00B0F0"/>
                </a:solidFill>
              </a:rPr>
              <a:t> </a:t>
            </a:r>
          </a:p>
          <a:p>
            <a:pPr algn="ctr"/>
            <a:r>
              <a:rPr lang="en-US" sz="1600" dirty="0" smtClean="0">
                <a:solidFill>
                  <a:srgbClr val="00B0F0"/>
                </a:solidFill>
              </a:rPr>
              <a:t>Technical support &amp; advice for payloads</a:t>
            </a:r>
          </a:p>
          <a:p>
            <a:pPr algn="ctr"/>
            <a:r>
              <a:rPr lang="en-US" sz="1600" dirty="0" smtClean="0">
                <a:solidFill>
                  <a:srgbClr val="00B0F0"/>
                </a:solidFill>
              </a:rPr>
              <a:t>Payload Integration</a:t>
            </a:r>
          </a:p>
          <a:p>
            <a:pPr algn="ctr"/>
            <a:r>
              <a:rPr lang="en-US" sz="1600" dirty="0" smtClean="0">
                <a:solidFill>
                  <a:srgbClr val="00B0F0"/>
                </a:solidFill>
              </a:rPr>
              <a:t>Preparation for flight to space</a:t>
            </a:r>
          </a:p>
          <a:p>
            <a:pPr algn="ctr"/>
            <a:r>
              <a:rPr lang="en-US" sz="1600" dirty="0" smtClean="0">
                <a:solidFill>
                  <a:srgbClr val="00B0F0"/>
                </a:solidFill>
              </a:rPr>
              <a:t>Rapid Prototyping</a:t>
            </a:r>
          </a:p>
        </p:txBody>
      </p:sp>
      <p:sp>
        <p:nvSpPr>
          <p:cNvPr id="12" name="TextBox 11"/>
          <p:cNvSpPr txBox="1"/>
          <p:nvPr/>
        </p:nvSpPr>
        <p:spPr>
          <a:xfrm>
            <a:off x="2727371" y="1992922"/>
            <a:ext cx="1274388" cy="1077218"/>
          </a:xfrm>
          <a:prstGeom prst="rect">
            <a:avLst/>
          </a:prstGeom>
          <a:noFill/>
        </p:spPr>
        <p:txBody>
          <a:bodyPr wrap="none" rtlCol="0">
            <a:spAutoFit/>
          </a:bodyPr>
          <a:lstStyle/>
          <a:p>
            <a:pPr algn="ctr"/>
            <a:r>
              <a:rPr lang="en-US" sz="1600" dirty="0" smtClean="0">
                <a:solidFill>
                  <a:srgbClr val="00B0F0"/>
                </a:solidFill>
              </a:rPr>
              <a:t>Focus on</a:t>
            </a:r>
          </a:p>
          <a:p>
            <a:pPr algn="ctr"/>
            <a:r>
              <a:rPr lang="en-US" sz="1600" dirty="0" smtClean="0">
                <a:solidFill>
                  <a:srgbClr val="00B0F0"/>
                </a:solidFill>
              </a:rPr>
              <a:t>experiments,</a:t>
            </a:r>
          </a:p>
          <a:p>
            <a:pPr algn="ctr"/>
            <a:r>
              <a:rPr lang="en-US" sz="1600" dirty="0" smtClean="0">
                <a:solidFill>
                  <a:srgbClr val="00B0F0"/>
                </a:solidFill>
              </a:rPr>
              <a:t>creativity &amp;</a:t>
            </a:r>
          </a:p>
          <a:p>
            <a:pPr algn="ctr"/>
            <a:r>
              <a:rPr lang="en-US" sz="1600" dirty="0" smtClean="0">
                <a:solidFill>
                  <a:srgbClr val="00B0F0"/>
                </a:solidFill>
              </a:rPr>
              <a:t>innovation</a:t>
            </a:r>
          </a:p>
        </p:txBody>
      </p:sp>
    </p:spTree>
    <p:extLst>
      <p:ext uri="{BB962C8B-B14F-4D97-AF65-F5344CB8AC3E}">
        <p14:creationId xmlns:p14="http://schemas.microsoft.com/office/powerpoint/2010/main" val="3972250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2906" y="0"/>
            <a:ext cx="6010275" cy="39909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708465" cy="325825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2317082"/>
            <a:ext cx="4267199" cy="2826416"/>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9205" b="11200"/>
          <a:stretch/>
        </p:blipFill>
        <p:spPr>
          <a:xfrm>
            <a:off x="0" y="2553686"/>
            <a:ext cx="4876800" cy="2589812"/>
          </a:xfrm>
          <a:prstGeom prst="rect">
            <a:avLst/>
          </a:prstGeom>
        </p:spPr>
      </p:pic>
      <p:sp>
        <p:nvSpPr>
          <p:cNvPr id="6" name="Rectangle 5"/>
          <p:cNvSpPr/>
          <p:nvPr/>
        </p:nvSpPr>
        <p:spPr>
          <a:xfrm>
            <a:off x="0" y="1733550"/>
            <a:ext cx="9144000" cy="1524000"/>
          </a:xfrm>
          <a:prstGeom prst="rect">
            <a:avLst/>
          </a:prstGeom>
          <a:solidFill>
            <a:srgbClr val="0D0D0D">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2789" y="2190750"/>
            <a:ext cx="7841377" cy="584775"/>
          </a:xfrm>
          <a:prstGeom prst="rect">
            <a:avLst/>
          </a:prstGeom>
          <a:noFill/>
        </p:spPr>
        <p:txBody>
          <a:bodyPr wrap="none" rtlCol="0">
            <a:spAutoFit/>
          </a:bodyPr>
          <a:lstStyle/>
          <a:p>
            <a:pPr algn="ctr"/>
            <a:r>
              <a:rPr lang="en-US" sz="3200" b="1" dirty="0" smtClean="0">
                <a:solidFill>
                  <a:schemeClr val="bg1">
                    <a:lumMod val="95000"/>
                  </a:schemeClr>
                </a:solidFill>
                <a:latin typeface="Arial" pitchFamily="34" charset="0"/>
                <a:cs typeface="Arial" pitchFamily="34" charset="0"/>
              </a:rPr>
              <a:t>Learning to program </a:t>
            </a:r>
            <a:r>
              <a:rPr lang="en-US" sz="3200" b="1" dirty="0" err="1" smtClean="0">
                <a:solidFill>
                  <a:schemeClr val="bg1">
                    <a:lumMod val="95000"/>
                  </a:schemeClr>
                </a:solidFill>
                <a:latin typeface="Arial" pitchFamily="34" charset="0"/>
                <a:cs typeface="Arial" pitchFamily="34" charset="0"/>
              </a:rPr>
              <a:t>Ardulab</a:t>
            </a:r>
            <a:r>
              <a:rPr lang="en-US" sz="3200" b="1" dirty="0" smtClean="0">
                <a:solidFill>
                  <a:schemeClr val="bg1">
                    <a:lumMod val="95000"/>
                  </a:schemeClr>
                </a:solidFill>
                <a:latin typeface="Arial" pitchFamily="34" charset="0"/>
                <a:cs typeface="Arial" pitchFamily="34" charset="0"/>
              </a:rPr>
              <a:t> in 2 days</a:t>
            </a:r>
            <a:endParaRPr lang="en-US" sz="3200" b="1" dirty="0">
              <a:solidFill>
                <a:schemeClr val="bg1">
                  <a:lumMod val="95000"/>
                </a:schemeClr>
              </a:solidFill>
              <a:latin typeface="Arial" pitchFamily="34" charset="0"/>
              <a:cs typeface="Arial" pitchFamily="34" charset="0"/>
            </a:endParaRPr>
          </a:p>
        </p:txBody>
      </p:sp>
    </p:spTree>
    <p:extLst>
      <p:ext uri="{BB962C8B-B14F-4D97-AF65-F5344CB8AC3E}">
        <p14:creationId xmlns:p14="http://schemas.microsoft.com/office/powerpoint/2010/main" val="3183390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6" name="TextBox 5"/>
          <p:cNvSpPr txBox="1"/>
          <p:nvPr/>
        </p:nvSpPr>
        <p:spPr>
          <a:xfrm>
            <a:off x="914400" y="2215575"/>
            <a:ext cx="7550721" cy="584775"/>
          </a:xfrm>
          <a:prstGeom prst="rect">
            <a:avLst/>
          </a:prstGeom>
          <a:noFill/>
        </p:spPr>
        <p:txBody>
          <a:bodyPr wrap="none" rtlCol="0">
            <a:spAutoFit/>
          </a:bodyPr>
          <a:lstStyle/>
          <a:p>
            <a:r>
              <a:rPr lang="en-US" sz="3200" dirty="0" smtClean="0">
                <a:solidFill>
                  <a:srgbClr val="00B0F0"/>
                </a:solidFill>
              </a:rPr>
              <a:t>Enabling a real project based space program</a:t>
            </a:r>
            <a:endParaRPr lang="en-US" sz="3200" dirty="0">
              <a:solidFill>
                <a:srgbClr val="00B0F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6" name="TextBox 5"/>
          <p:cNvSpPr txBox="1"/>
          <p:nvPr/>
        </p:nvSpPr>
        <p:spPr>
          <a:xfrm>
            <a:off x="5191874" y="2539188"/>
            <a:ext cx="2300758" cy="338554"/>
          </a:xfrm>
          <a:prstGeom prst="rect">
            <a:avLst/>
          </a:prstGeom>
          <a:noFill/>
        </p:spPr>
        <p:txBody>
          <a:bodyPr wrap="none" rtlCol="0">
            <a:spAutoFit/>
          </a:bodyPr>
          <a:lstStyle/>
          <a:p>
            <a:r>
              <a:rPr lang="en-US" sz="1600" dirty="0" smtClean="0">
                <a:solidFill>
                  <a:srgbClr val="00B0F0"/>
                </a:solidFill>
              </a:rPr>
              <a:t>www.infinityaerospace.io</a:t>
            </a:r>
            <a:endParaRPr lang="en-US" sz="1600" dirty="0">
              <a:solidFill>
                <a:srgbClr val="00B0F0"/>
              </a:solidFill>
            </a:endParaRPr>
          </a:p>
        </p:txBody>
      </p:sp>
      <p:pic>
        <p:nvPicPr>
          <p:cNvPr id="18435" name="Picture 3" descr="D:\Dropbox\ZeroGDrones\NanoRacks Ardulab\Renders &amp; Logo\Infinity Aerospace Logo No BACK.png"/>
          <p:cNvPicPr>
            <a:picLocks noChangeAspect="1" noChangeArrowheads="1"/>
          </p:cNvPicPr>
          <p:nvPr/>
        </p:nvPicPr>
        <p:blipFill>
          <a:blip r:embed="rId4" cstate="print">
            <a:lum bright="20000"/>
          </a:blip>
          <a:srcRect/>
          <a:stretch>
            <a:fillRect/>
          </a:stretch>
        </p:blipFill>
        <p:spPr bwMode="auto">
          <a:xfrm>
            <a:off x="1841500" y="1962150"/>
            <a:ext cx="5702300" cy="788679"/>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www.edupics.com/image-eugene-delacroix-liberty-leading-the-people-french-revolution-dl15554.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acesafetymagazine.com/wp-content/uploads/2012/06/Ardusat.png"/>
          <p:cNvPicPr>
            <a:picLocks noChangeAspect="1" noChangeArrowheads="1"/>
          </p:cNvPicPr>
          <p:nvPr/>
        </p:nvPicPr>
        <p:blipFill>
          <a:blip r:embed="rId2" cstate="print"/>
          <a:srcRect/>
          <a:stretch>
            <a:fillRect/>
          </a:stretch>
        </p:blipFill>
        <p:spPr bwMode="auto">
          <a:xfrm>
            <a:off x="4038600" y="742950"/>
            <a:ext cx="4953000" cy="3714751"/>
          </a:xfrm>
          <a:prstGeom prst="rect">
            <a:avLst/>
          </a:prstGeom>
          <a:noFill/>
        </p:spPr>
      </p:pic>
      <p:sp>
        <p:nvSpPr>
          <p:cNvPr id="5" name="Rectangle 4"/>
          <p:cNvSpPr/>
          <p:nvPr/>
        </p:nvSpPr>
        <p:spPr>
          <a:xfrm>
            <a:off x="7543800" y="1809750"/>
            <a:ext cx="1447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285750"/>
            <a:ext cx="3808478" cy="830997"/>
          </a:xfrm>
          <a:prstGeom prst="rect">
            <a:avLst/>
          </a:prstGeom>
          <a:noFill/>
        </p:spPr>
        <p:txBody>
          <a:bodyPr wrap="none" rtlCol="0">
            <a:spAutoFit/>
          </a:bodyPr>
          <a:lstStyle/>
          <a:p>
            <a:pPr algn="r"/>
            <a:r>
              <a:rPr lang="en-US" sz="2400" b="1" dirty="0" smtClean="0">
                <a:solidFill>
                  <a:srgbClr val="00B0F0"/>
                </a:solidFill>
              </a:rPr>
              <a:t>Doing things in space is hard</a:t>
            </a:r>
          </a:p>
          <a:p>
            <a:pPr algn="r"/>
            <a:r>
              <a:rPr lang="en-US" sz="2400" b="1" dirty="0" smtClean="0">
                <a:solidFill>
                  <a:srgbClr val="00B0F0"/>
                </a:solidFill>
              </a:rPr>
              <a:t>and highly technical!!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l="929" t="3096" r="50129"/>
          <a:stretch>
            <a:fillRect/>
          </a:stretch>
        </p:blipFill>
        <p:spPr bwMode="auto">
          <a:xfrm>
            <a:off x="-1" y="0"/>
            <a:ext cx="9236137"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upload.wikimedia.org/wikipedia/commons/6/6c/Arduino316.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
        <p:nvSpPr>
          <p:cNvPr id="3" name="TextBox 2"/>
          <p:cNvSpPr txBox="1"/>
          <p:nvPr/>
        </p:nvSpPr>
        <p:spPr>
          <a:xfrm>
            <a:off x="0" y="3943171"/>
            <a:ext cx="3913315" cy="1200329"/>
          </a:xfrm>
          <a:prstGeom prst="rect">
            <a:avLst/>
          </a:prstGeom>
          <a:noFill/>
        </p:spPr>
        <p:txBody>
          <a:bodyPr wrap="none" rtlCol="0">
            <a:spAutoFit/>
          </a:bodyPr>
          <a:lstStyle/>
          <a:p>
            <a:r>
              <a:rPr lang="en-US" sz="2400" dirty="0" smtClean="0">
                <a:solidFill>
                  <a:schemeClr val="bg1"/>
                </a:solidFill>
              </a:rPr>
              <a:t>Over 150,000 </a:t>
            </a:r>
            <a:r>
              <a:rPr lang="en-US" sz="2400" dirty="0" err="1" smtClean="0">
                <a:solidFill>
                  <a:schemeClr val="bg1"/>
                </a:solidFill>
              </a:rPr>
              <a:t>Arduinos</a:t>
            </a:r>
            <a:endParaRPr lang="en-US" sz="2400" dirty="0" smtClean="0">
              <a:solidFill>
                <a:schemeClr val="bg1"/>
              </a:solidFill>
            </a:endParaRPr>
          </a:p>
          <a:p>
            <a:r>
              <a:rPr lang="en-US" sz="2400" dirty="0">
                <a:solidFill>
                  <a:schemeClr val="bg1"/>
                </a:solidFill>
              </a:rPr>
              <a:t>i</a:t>
            </a:r>
            <a:r>
              <a:rPr lang="en-US" sz="2400" dirty="0" smtClean="0">
                <a:solidFill>
                  <a:schemeClr val="bg1"/>
                </a:solidFill>
              </a:rPr>
              <a:t>n the hands of kids, students </a:t>
            </a:r>
          </a:p>
          <a:p>
            <a:r>
              <a:rPr lang="en-US" sz="2400" dirty="0" smtClean="0">
                <a:solidFill>
                  <a:schemeClr val="bg1"/>
                </a:solidFill>
              </a:rPr>
              <a:t>and makers…</a:t>
            </a:r>
            <a:endParaRPr lang="en-US" sz="2400" dirty="0">
              <a:solidFill>
                <a:schemeClr val="bg1"/>
              </a:solidFill>
            </a:endParaRPr>
          </a:p>
        </p:txBody>
      </p:sp>
    </p:spTree>
    <p:extLst>
      <p:ext uri="{BB962C8B-B14F-4D97-AF65-F5344CB8AC3E}">
        <p14:creationId xmlns:p14="http://schemas.microsoft.com/office/powerpoint/2010/main" val="1921722186"/>
      </p:ext>
    </p:extLst>
  </p:cSld>
  <p:clrMapOvr>
    <a:masterClrMapping/>
  </p:clrMapOvr>
  <p:transition advTm="1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ylviashow.com/sites/default/files/episode-photos/lolshield2.jpg"/>
          <p:cNvPicPr>
            <a:picLocks noChangeAspect="1" noChangeArrowheads="1"/>
          </p:cNvPicPr>
          <p:nvPr/>
        </p:nvPicPr>
        <p:blipFill>
          <a:blip r:embed="rId3" cstate="print"/>
          <a:srcRect t="2758" b="14504"/>
          <a:stretch>
            <a:fillRect/>
          </a:stretch>
        </p:blipFill>
        <p:spPr bwMode="auto">
          <a:xfrm>
            <a:off x="0" y="0"/>
            <a:ext cx="9144000" cy="5143500"/>
          </a:xfrm>
          <a:prstGeom prst="rect">
            <a:avLst/>
          </a:prstGeom>
          <a:noFill/>
        </p:spPr>
      </p:pic>
      <p:sp>
        <p:nvSpPr>
          <p:cNvPr id="3" name="TextBox 2"/>
          <p:cNvSpPr txBox="1"/>
          <p:nvPr/>
        </p:nvSpPr>
        <p:spPr>
          <a:xfrm>
            <a:off x="329573" y="4171950"/>
            <a:ext cx="3328027" cy="830997"/>
          </a:xfrm>
          <a:prstGeom prst="rect">
            <a:avLst/>
          </a:prstGeom>
          <a:noFill/>
        </p:spPr>
        <p:txBody>
          <a:bodyPr wrap="none" rtlCol="0">
            <a:spAutoFit/>
          </a:bodyPr>
          <a:lstStyle/>
          <a:p>
            <a:r>
              <a:rPr lang="en-US" sz="4800" b="1" dirty="0" smtClean="0">
                <a:solidFill>
                  <a:schemeClr val="bg1"/>
                </a:solidFill>
              </a:rPr>
              <a:t>Meet Sylvia.</a:t>
            </a:r>
          </a:p>
        </p:txBody>
      </p:sp>
    </p:spTree>
    <p:extLst>
      <p:ext uri="{BB962C8B-B14F-4D97-AF65-F5344CB8AC3E}">
        <p14:creationId xmlns:p14="http://schemas.microsoft.com/office/powerpoint/2010/main" val="4163107297"/>
      </p:ext>
    </p:extLst>
  </p:cSld>
  <p:clrMapOvr>
    <a:masterClrMapping/>
  </p:clrMapOvr>
  <p:transition advTm="1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6" name="TextBox 5"/>
          <p:cNvSpPr txBox="1"/>
          <p:nvPr/>
        </p:nvSpPr>
        <p:spPr>
          <a:xfrm>
            <a:off x="1371600" y="1962150"/>
            <a:ext cx="6858000" cy="1077218"/>
          </a:xfrm>
          <a:prstGeom prst="rect">
            <a:avLst/>
          </a:prstGeom>
          <a:noFill/>
        </p:spPr>
        <p:txBody>
          <a:bodyPr wrap="square" rtlCol="0">
            <a:spAutoFit/>
          </a:bodyPr>
          <a:lstStyle/>
          <a:p>
            <a:pPr algn="ctr"/>
            <a:r>
              <a:rPr lang="en-US" sz="3200" dirty="0" smtClean="0">
                <a:solidFill>
                  <a:srgbClr val="00B0F0"/>
                </a:solidFill>
              </a:rPr>
              <a:t>Rethinking how to enable students</a:t>
            </a:r>
          </a:p>
          <a:p>
            <a:pPr algn="ctr"/>
            <a:r>
              <a:rPr lang="en-US" sz="3200" dirty="0" smtClean="0">
                <a:solidFill>
                  <a:srgbClr val="00B0F0"/>
                </a:solidFill>
              </a:rPr>
              <a:t>to participate in space</a:t>
            </a:r>
            <a:endParaRPr lang="en-US" sz="3200" dirty="0">
              <a:solidFill>
                <a:srgbClr val="00B0F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3" cstate="print"/>
          <a:srcRect r="50208"/>
          <a:stretch>
            <a:fillRect/>
          </a:stretch>
        </p:blipFill>
        <p:spPr bwMode="auto">
          <a:xfrm>
            <a:off x="0" y="-1"/>
            <a:ext cx="9144000" cy="5165021"/>
          </a:xfrm>
          <a:prstGeom prst="rect">
            <a:avLst/>
          </a:prstGeom>
          <a:noFill/>
          <a:ln w="9525">
            <a:noFill/>
            <a:miter lim="800000"/>
            <a:headEnd/>
            <a:tailEnd/>
          </a:ln>
        </p:spPr>
      </p:pic>
      <p:sp>
        <p:nvSpPr>
          <p:cNvPr id="6" name="TextBox 5"/>
          <p:cNvSpPr txBox="1"/>
          <p:nvPr/>
        </p:nvSpPr>
        <p:spPr>
          <a:xfrm>
            <a:off x="3681957" y="2266950"/>
            <a:ext cx="1851789" cy="584775"/>
          </a:xfrm>
          <a:prstGeom prst="rect">
            <a:avLst/>
          </a:prstGeom>
          <a:noFill/>
        </p:spPr>
        <p:txBody>
          <a:bodyPr wrap="none" rtlCol="0">
            <a:spAutoFit/>
          </a:bodyPr>
          <a:lstStyle/>
          <a:p>
            <a:r>
              <a:rPr lang="en-US" sz="3200" dirty="0">
                <a:solidFill>
                  <a:srgbClr val="00B0F0"/>
                </a:solidFill>
              </a:rPr>
              <a:t>2</a:t>
            </a:r>
            <a:r>
              <a:rPr lang="en-US" sz="3200" dirty="0" smtClean="0">
                <a:solidFill>
                  <a:srgbClr val="00B0F0"/>
                </a:solidFill>
              </a:rPr>
              <a:t> Things…</a:t>
            </a:r>
            <a:endParaRPr lang="en-US" sz="3200" dirty="0">
              <a:solidFill>
                <a:srgbClr val="00B0F0"/>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1831</TotalTime>
  <Words>547</Words>
  <Application>Microsoft Office PowerPoint</Application>
  <PresentationFormat>On-screen Show (16:9)</PresentationFormat>
  <Paragraphs>89</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Manu</dc:creator>
  <cp:lastModifiedBy>Laura Colville</cp:lastModifiedBy>
  <cp:revision>35</cp:revision>
  <dcterms:created xsi:type="dcterms:W3CDTF">2013-06-03T12:13:35Z</dcterms:created>
  <dcterms:modified xsi:type="dcterms:W3CDTF">2013-08-05T17:29:07Z</dcterms:modified>
</cp:coreProperties>
</file>